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3" r:id="rId2"/>
    <p:sldId id="262" r:id="rId3"/>
    <p:sldId id="265" r:id="rId4"/>
    <p:sldId id="266" r:id="rId5"/>
    <p:sldId id="269" r:id="rId6"/>
    <p:sldId id="296" r:id="rId7"/>
    <p:sldId id="267" r:id="rId8"/>
    <p:sldId id="297" r:id="rId9"/>
    <p:sldId id="298" r:id="rId10"/>
    <p:sldId id="270" r:id="rId11"/>
    <p:sldId id="29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6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56" r:id="rId31"/>
    <p:sldId id="289" r:id="rId32"/>
    <p:sldId id="290" r:id="rId33"/>
    <p:sldId id="300" r:id="rId34"/>
    <p:sldId id="291" r:id="rId35"/>
    <p:sldId id="292" r:id="rId36"/>
    <p:sldId id="294" r:id="rId37"/>
    <p:sldId id="293" r:id="rId38"/>
    <p:sldId id="295" r:id="rId39"/>
  </p:sldIdLst>
  <p:sldSz cx="12192000" cy="6858000"/>
  <p:notesSz cx="9929813" cy="67992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919" cy="3411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4596" y="0"/>
            <a:ext cx="4302919" cy="3411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0EC27-4058-40FA-8743-362E2CD3A84F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8121"/>
            <a:ext cx="4302919" cy="341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4596" y="6458121"/>
            <a:ext cx="4302919" cy="341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265C5-ECA9-4313-A175-E5998DD87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20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https://www.guru99.com/etl-extract-load-process.html#:~:text=ETL%20is%20a%20process%20that,is%20Extract%2C%20Transform%20and%20Load.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265C5-ECA9-4313-A175-E5998DD870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73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Basic transformation Tasks</a:t>
            </a:r>
          </a:p>
          <a:p>
            <a:r>
              <a:rPr lang="en-US" sz="1200" dirty="0"/>
              <a:t>-- Selection</a:t>
            </a:r>
          </a:p>
          <a:p>
            <a:r>
              <a:rPr lang="en-US" sz="1200" dirty="0"/>
              <a:t>      The selection waring we select the data which is required to be loaded into it they are get up here house. </a:t>
            </a:r>
          </a:p>
          <a:p>
            <a:r>
              <a:rPr lang="en-US" sz="1200" dirty="0"/>
              <a:t>-- Matching</a:t>
            </a:r>
          </a:p>
          <a:p>
            <a:r>
              <a:rPr lang="en-US" sz="1200" dirty="0"/>
              <a:t>      </a:t>
            </a:r>
          </a:p>
          <a:p>
            <a:endParaRPr 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265C5-ECA9-4313-A175-E5998DD870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54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 sources </a:t>
            </a:r>
          </a:p>
          <a:p>
            <a:endParaRPr lang="en-US" dirty="0"/>
          </a:p>
          <a:p>
            <a:r>
              <a:rPr lang="en-US" dirty="0"/>
              <a:t>https://www.youtube.com/watch?v=WZw0OTgCBOY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265C5-ECA9-4313-A175-E5998DD870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42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different company structure.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265C5-ECA9-4313-A175-E5998DD870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11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265C5-ECA9-4313-A175-E5998DD870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32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265C5-ECA9-4313-A175-E5998DD870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74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265C5-ECA9-4313-A175-E5998DD870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79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265C5-ECA9-4313-A175-E5998DD870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67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265C5-ECA9-4313-A175-E5998DD870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76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265C5-ECA9-4313-A175-E5998DD870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7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265C5-ECA9-4313-A175-E5998DD870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16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Warehouse = https://www.youtube.com/watch?v=AHR_7jFCMeY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265C5-ECA9-4313-A175-E5998DD870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71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265C5-ECA9-4313-A175-E5998DD870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29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Warehouse = https://www.youtube.com/watch?v=AHR_7jFCMeY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265C5-ECA9-4313-A175-E5998DD870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72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Warehouse = https://www.youtube.com/watch?v=AHR_7jFCMeY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265C5-ECA9-4313-A175-E5998DD870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7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Warehouse = https://www.youtube.com/watch?v=AHR_7jFCMeY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265C5-ECA9-4313-A175-E5998DD870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16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Warehouse </a:t>
            </a:r>
          </a:p>
          <a:p>
            <a:endParaRPr lang="en-US" dirty="0"/>
          </a:p>
          <a:p>
            <a:r>
              <a:rPr lang="en-US" dirty="0"/>
              <a:t> https://www.youtube.com/watch?v=AHR_7jFCMeY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265C5-ECA9-4313-A175-E5998DD870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97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Warehouse </a:t>
            </a:r>
          </a:p>
          <a:p>
            <a:endParaRPr lang="en-US" dirty="0"/>
          </a:p>
          <a:p>
            <a:r>
              <a:rPr lang="en-US" dirty="0"/>
              <a:t> https://www.youtube.com/watch?v=AHR_7jFCMeY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265C5-ECA9-4313-A175-E5998DD870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90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Warehouse = https://www.youtube.com/watch?v=AHR_7jFCMeY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265C5-ECA9-4313-A175-E5998DD870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21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 sources </a:t>
            </a:r>
          </a:p>
          <a:p>
            <a:endParaRPr lang="en-US" dirty="0"/>
          </a:p>
          <a:p>
            <a:r>
              <a:rPr lang="en-US" dirty="0"/>
              <a:t>https://www.youtube.com/watch?v=WZw0OTgCBOY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265C5-ECA9-4313-A175-E5998DD870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5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5F70C-94D9-448E-8961-483697B3C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ECD3D7-B24C-47D1-95A8-61352C1FB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C3EDD8-6A36-4811-94AB-4D94E5E75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74C43-8545-4CA4-A7BC-86B9A30A4AEB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49190-393F-419C-91F1-38EDFEB9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9A554B-3936-41AF-9670-61EDF83C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01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15584-59BB-476D-8BA6-62C5DB74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5EF1CA-BDA1-4FFA-AC18-DC710C972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F28153-99EF-4A1D-A73D-F2F93A8A3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8236-9B96-4E97-AF59-297FBCFDDF84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A59E20-285E-42C3-B36D-3939B6BD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6141E2-A317-44E5-9C45-37AA074D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76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E95AA0-C354-4B0A-8CF9-57E321A3D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E42780-55B4-4AB4-A418-F5C4FEBD9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CCE8E6-5D9B-4696-89E3-A5FC5C37B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33FDB-0C74-4F11-8D6C-A4380F5F3E74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1C1C83-9F39-4DC0-9747-2C306CCA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EFCCED-C6D4-4B1D-B210-E2E66E76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7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FAC41F-2A5A-45EA-8237-554C6D84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297F29-84E4-405C-8987-60CE48E6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FD1BAE-E13B-4636-8C14-344741DE8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223FF-14D3-441D-81D5-56E3141A6FD3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0CE462-9485-4D31-A040-E73EB8B7B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307158-E372-4DDA-9B6C-8B3446E07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6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80B25-8117-4D17-985C-FD330FE1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94CE99-B533-4AB1-9EBA-0AEB7E63B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0CBB2D-0793-49DA-B742-642B1586B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6C25E-38D3-4D65-96E0-361450F1BEC1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777816-A22B-41C7-BF5D-F66B0B925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A1466-8977-4BB3-8982-3A5AA687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22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2D0C5-48D3-4CC9-8C59-64DC3C51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560633-E6B4-4E43-8C32-F6D144A1C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3EE630-92C6-40B7-B6FA-4F3107E92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35FF53-BA48-484C-8D2F-F5E5B7753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AAF7-4775-4F62-BB49-FFF7EA2DEBEA}" type="datetime1">
              <a:rPr lang="en-US" smtClean="0"/>
              <a:t>1/13/2021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5F79B2-DF14-41F2-848B-56148D24E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68C9E5-948C-4958-819A-D7C72AE56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76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949B1-72AB-4C6C-8F64-8E6C0FDC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834FDA-5D4A-453F-92BF-A31D5593B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1FC281-2EF3-4187-BE2A-D12434684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22263D-32FA-464A-A366-5F6F0B3676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BF56D4-3CD6-4056-A62E-925AFC1D4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CEB3CF-D10A-47E5-8247-370889EEE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5DE8E-F250-44C4-980A-B17E9D49BBE9}" type="datetime1">
              <a:rPr lang="en-US" smtClean="0"/>
              <a:t>1/13/2021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62A239-5143-452F-9235-F191B0EF5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6E3DD-2FAB-494D-BF58-7F9842F3D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18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D967B-7F19-4FDB-A36B-986380C12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FDDFEB-6210-4681-AC67-DDC4D97C5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902B-81F4-40D3-9F10-E7A70EB77BF1}" type="datetime1">
              <a:rPr lang="en-US" smtClean="0"/>
              <a:t>1/13/2021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268DC8-EABF-49EA-AA96-26749FD1E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3E571D-E939-43AC-A3EA-F0E88AAA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61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27B8EF-3EE8-4BF2-A5E2-43F35E96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CE31-2EF2-4D2A-BAF8-0F9151D66E0C}" type="datetime1">
              <a:rPr lang="en-US" smtClean="0"/>
              <a:t>1/13/2021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C0275B-EB3F-4B27-A62D-89C334441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07D24F-9939-4BD1-9168-9E1BF6DA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03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2C51D-7B3C-4DF4-8FB2-39D09D2B1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DD5602-2F4A-4E07-AE8A-F9B93FA45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46A93D-A275-449A-B1DD-78D3A1F65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B6A294-2558-4693-A364-1D91EB05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20E67-1AA5-480B-B584-28B7D8BDCE97}" type="datetime1">
              <a:rPr lang="en-US" smtClean="0"/>
              <a:t>1/13/2021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8AA9F6-CC19-4EDE-8855-C57454FF8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11A0C8-6CF1-47AC-987A-AACBAFC13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66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390C6-80D7-4FB9-9F8E-D12A95E1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ECE8AF-85CF-4CEA-9548-8F04C8E36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6B7B9A-0F0F-4C59-9D8F-EF1216A84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46715F-47D1-42B7-B96B-C58DFCDC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D0985-847E-4EB9-AD4A-7F337EF35877}" type="datetime1">
              <a:rPr lang="en-US" smtClean="0"/>
              <a:t>1/13/2021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98213B-452B-4BD0-B094-465ED18B7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F7F4B4-F445-4E24-B45D-9425DF31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27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F79DF8-9442-4057-BDE4-57AE3D23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876228-3D20-441D-9ECD-498DF8651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3859A3-6A80-470F-8942-B4175C3737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F2838-B077-436A-85FE-940108BCFD01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03C655-FB91-4F1F-823E-876B8A29C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05D2B-15A4-4F10-9D24-2438CAA4B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190AD-5C63-4F21-82D2-D3FB5F1A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61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3.pn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C9E3A1-885F-41FD-BD23-89D0E38F52BC}"/>
              </a:ext>
            </a:extLst>
          </p:cNvPr>
          <p:cNvSpPr txBox="1"/>
          <p:nvPr/>
        </p:nvSpPr>
        <p:spPr>
          <a:xfrm>
            <a:off x="7751315" y="5189018"/>
            <a:ext cx="4308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2021. 01. 13</a:t>
            </a:r>
          </a:p>
          <a:p>
            <a:pPr algn="r"/>
            <a:r>
              <a:rPr lang="en-US" altLang="ko-KR" dirty="0"/>
              <a:t>Presented by</a:t>
            </a:r>
          </a:p>
          <a:p>
            <a:pPr algn="r"/>
            <a:r>
              <a:rPr lang="en-US" dirty="0"/>
              <a:t>Md. Tanvir </a:t>
            </a:r>
            <a:r>
              <a:rPr lang="en-US" dirty="0" err="1"/>
              <a:t>Ahemd</a:t>
            </a:r>
            <a:endParaRPr lang="en-US" dirty="0"/>
          </a:p>
          <a:p>
            <a:pPr algn="r"/>
            <a:r>
              <a:rPr lang="en-US" dirty="0"/>
              <a:t>IT Convergence and Application Engineering</a:t>
            </a:r>
          </a:p>
          <a:p>
            <a:pPr algn="r"/>
            <a:r>
              <a:rPr lang="en-US" dirty="0" err="1"/>
              <a:t>Pukyong</a:t>
            </a:r>
            <a:r>
              <a:rPr lang="en-US" dirty="0"/>
              <a:t> National University, Korea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D87B6C-ADC5-41EA-AD1B-C2790749F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268" y="2181051"/>
            <a:ext cx="5401429" cy="124794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B25BD5-443C-4A0B-8954-150C7859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1</a:t>
            </a:fld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FA0302-15C5-4E12-9F3B-A70E27110A41}"/>
              </a:ext>
            </a:extLst>
          </p:cNvPr>
          <p:cNvSpPr/>
          <p:nvPr/>
        </p:nvSpPr>
        <p:spPr>
          <a:xfrm>
            <a:off x="3431177" y="487680"/>
            <a:ext cx="2081349" cy="322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22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FA4952-3144-44FF-A98F-80C22211F142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Warehouse Example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B4A82F-7072-4472-AD2B-D6DC1094A3CE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Abstract</a:t>
            </a:r>
          </a:p>
        </p:txBody>
      </p:sp>
      <p:pic>
        <p:nvPicPr>
          <p:cNvPr id="1026" name="Picture 2" descr="220px-User_icon_2.svg.png (220×220)">
            <a:extLst>
              <a:ext uri="{FF2B5EF4-FFF2-40B4-BE49-F238E27FC236}">
                <a16:creationId xmlns:a16="http://schemas.microsoft.com/office/drawing/2014/main" id="{FD942BB5-FF5E-4A84-9F1C-CF1F7BA07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74" y="959225"/>
            <a:ext cx="720969" cy="7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s (231×219)">
            <a:extLst>
              <a:ext uri="{FF2B5EF4-FFF2-40B4-BE49-F238E27FC236}">
                <a16:creationId xmlns:a16="http://schemas.microsoft.com/office/drawing/2014/main" id="{534945C3-9BA9-41B5-9263-93CF56B8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88" y="2199020"/>
            <a:ext cx="948522" cy="89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s (225×225)">
            <a:extLst>
              <a:ext uri="{FF2B5EF4-FFF2-40B4-BE49-F238E27FC236}">
                <a16:creationId xmlns:a16="http://schemas.microsoft.com/office/drawing/2014/main" id="{B604BF24-8E09-4CF9-ADC3-7EF602B4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8" y="3759732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hutterstock_59234440.jpg (1000×1000)">
            <a:extLst>
              <a:ext uri="{FF2B5EF4-FFF2-40B4-BE49-F238E27FC236}">
                <a16:creationId xmlns:a16="http://schemas.microsoft.com/office/drawing/2014/main" id="{AFD30B42-13EB-48A9-A3DB-B6D76874F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2" y="5350121"/>
            <a:ext cx="1233854" cy="123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4v+PM2NOn4AAAAABJRU5ErkJggg== (225×225)">
            <a:extLst>
              <a:ext uri="{FF2B5EF4-FFF2-40B4-BE49-F238E27FC236}">
                <a16:creationId xmlns:a16="http://schemas.microsoft.com/office/drawing/2014/main" id="{8386472C-C7C5-45F6-AFE9-BEF2549FD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61" y="1019083"/>
            <a:ext cx="601251" cy="60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2Q== (225×225)">
            <a:extLst>
              <a:ext uri="{FF2B5EF4-FFF2-40B4-BE49-F238E27FC236}">
                <a16:creationId xmlns:a16="http://schemas.microsoft.com/office/drawing/2014/main" id="{02DF3957-08DD-46C4-B97F-7FDDB52D9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470" y="2172511"/>
            <a:ext cx="740831" cy="74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2Q== (225×225)">
            <a:extLst>
              <a:ext uri="{FF2B5EF4-FFF2-40B4-BE49-F238E27FC236}">
                <a16:creationId xmlns:a16="http://schemas.microsoft.com/office/drawing/2014/main" id="{B3B037E7-3D8A-4E5C-B37F-078E93946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249" y="2236020"/>
            <a:ext cx="740831" cy="74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ile-document-files-cartoon-vector-260nw-322336535.jpg (390×280)">
            <a:extLst>
              <a:ext uri="{FF2B5EF4-FFF2-40B4-BE49-F238E27FC236}">
                <a16:creationId xmlns:a16="http://schemas.microsoft.com/office/drawing/2014/main" id="{ED14C6C3-A8BE-4A6C-BB59-4412985E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821" y="3881150"/>
            <a:ext cx="965938" cy="69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s (225×225)">
            <a:extLst>
              <a:ext uri="{FF2B5EF4-FFF2-40B4-BE49-F238E27FC236}">
                <a16:creationId xmlns:a16="http://schemas.microsoft.com/office/drawing/2014/main" id="{B3444B4F-E163-4CFC-8327-650944055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02" y="5523729"/>
            <a:ext cx="693494" cy="69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Ap4v+PM2NOn4AAAAABJRU5ErkJggg== (225×225)">
            <a:extLst>
              <a:ext uri="{FF2B5EF4-FFF2-40B4-BE49-F238E27FC236}">
                <a16:creationId xmlns:a16="http://schemas.microsoft.com/office/drawing/2014/main" id="{7B355CDD-2A5B-4578-95A9-27F5E15E1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606" y="5797850"/>
            <a:ext cx="601251" cy="69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artoon-server-data-racks-icon-260nw-1247311561.jpg (433×280)">
            <a:extLst>
              <a:ext uri="{FF2B5EF4-FFF2-40B4-BE49-F238E27FC236}">
                <a16:creationId xmlns:a16="http://schemas.microsoft.com/office/drawing/2014/main" id="{708DAB39-E79C-439E-8C7A-C48B64208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64" y="1946189"/>
            <a:ext cx="4124325" cy="26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3D2F93-D2EA-4033-AF11-41D1D28F6C7C}"/>
              </a:ext>
            </a:extLst>
          </p:cNvPr>
          <p:cNvCxnSpPr>
            <a:stCxn id="1026" idx="3"/>
            <a:endCxn id="1036" idx="1"/>
          </p:cNvCxnSpPr>
          <p:nvPr/>
        </p:nvCxnSpPr>
        <p:spPr>
          <a:xfrm flipV="1">
            <a:off x="1089743" y="1319709"/>
            <a:ext cx="135451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5689B50-B7EF-465E-8D11-01B00F9C2B77}"/>
              </a:ext>
            </a:extLst>
          </p:cNvPr>
          <p:cNvCxnSpPr>
            <a:stCxn id="1028" idx="3"/>
          </p:cNvCxnSpPr>
          <p:nvPr/>
        </p:nvCxnSpPr>
        <p:spPr>
          <a:xfrm>
            <a:off x="1185410" y="2648644"/>
            <a:ext cx="118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D7B6516-4E46-4891-B9D9-3AAD16C77D6F}"/>
              </a:ext>
            </a:extLst>
          </p:cNvPr>
          <p:cNvCxnSpPr>
            <a:stCxn id="1030" idx="3"/>
          </p:cNvCxnSpPr>
          <p:nvPr/>
        </p:nvCxnSpPr>
        <p:spPr>
          <a:xfrm flipV="1">
            <a:off x="1246931" y="4295513"/>
            <a:ext cx="112753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96EEB90-B75A-4963-985E-D026D8202B27}"/>
              </a:ext>
            </a:extLst>
          </p:cNvPr>
          <p:cNvCxnSpPr>
            <a:stCxn id="1032" idx="3"/>
          </p:cNvCxnSpPr>
          <p:nvPr/>
        </p:nvCxnSpPr>
        <p:spPr>
          <a:xfrm>
            <a:off x="1346186" y="5967048"/>
            <a:ext cx="9856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7810EDB-936E-4037-A1BD-23AB48935C55}"/>
              </a:ext>
            </a:extLst>
          </p:cNvPr>
          <p:cNvCxnSpPr>
            <a:stCxn id="1036" idx="3"/>
            <a:endCxn id="1046" idx="1"/>
          </p:cNvCxnSpPr>
          <p:nvPr/>
        </p:nvCxnSpPr>
        <p:spPr>
          <a:xfrm>
            <a:off x="3045512" y="1319709"/>
            <a:ext cx="2346052" cy="194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57C13C-526F-4905-B089-6C6894A4B558}"/>
              </a:ext>
            </a:extLst>
          </p:cNvPr>
          <p:cNvCxnSpPr>
            <a:stCxn id="13" idx="3"/>
            <a:endCxn id="1046" idx="1"/>
          </p:cNvCxnSpPr>
          <p:nvPr/>
        </p:nvCxnSpPr>
        <p:spPr>
          <a:xfrm>
            <a:off x="3411080" y="2606436"/>
            <a:ext cx="1980484" cy="653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DC60C15-36C4-4DFF-BAEF-EC9F15553387}"/>
              </a:ext>
            </a:extLst>
          </p:cNvPr>
          <p:cNvCxnSpPr>
            <a:stCxn id="1042" idx="3"/>
            <a:endCxn id="1046" idx="1"/>
          </p:cNvCxnSpPr>
          <p:nvPr/>
        </p:nvCxnSpPr>
        <p:spPr>
          <a:xfrm flipV="1">
            <a:off x="3297759" y="3260417"/>
            <a:ext cx="2093805" cy="967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9D096F7-944D-4A18-BBBE-CC4C70F6F22B}"/>
              </a:ext>
            </a:extLst>
          </p:cNvPr>
          <p:cNvCxnSpPr>
            <a:stCxn id="16" idx="3"/>
            <a:endCxn id="1046" idx="1"/>
          </p:cNvCxnSpPr>
          <p:nvPr/>
        </p:nvCxnSpPr>
        <p:spPr>
          <a:xfrm flipV="1">
            <a:off x="3169857" y="3260417"/>
            <a:ext cx="2221707" cy="2884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401359-9ED1-4280-BE3E-9B74392D6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10</a:t>
            </a:fld>
            <a:endParaRPr 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44FCA35-9BFA-42B7-901F-27211B27444C}"/>
              </a:ext>
            </a:extLst>
          </p:cNvPr>
          <p:cNvSpPr/>
          <p:nvPr/>
        </p:nvSpPr>
        <p:spPr>
          <a:xfrm>
            <a:off x="10815697" y="2976851"/>
            <a:ext cx="1200935" cy="9688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PKNU President</a:t>
            </a:r>
          </a:p>
        </p:txBody>
      </p:sp>
      <p:sp>
        <p:nvSpPr>
          <p:cNvPr id="7" name="같음 기호 6">
            <a:extLst>
              <a:ext uri="{FF2B5EF4-FFF2-40B4-BE49-F238E27FC236}">
                <a16:creationId xmlns:a16="http://schemas.microsoft.com/office/drawing/2014/main" id="{B5688CDE-DC24-4065-A802-1F05C234B865}"/>
              </a:ext>
            </a:extLst>
          </p:cNvPr>
          <p:cNvSpPr/>
          <p:nvPr/>
        </p:nvSpPr>
        <p:spPr>
          <a:xfrm>
            <a:off x="9685211" y="3098268"/>
            <a:ext cx="913977" cy="61967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040FC0-465B-47F5-AFAA-182A468A6E93}"/>
              </a:ext>
            </a:extLst>
          </p:cNvPr>
          <p:cNvSpPr/>
          <p:nvPr/>
        </p:nvSpPr>
        <p:spPr>
          <a:xfrm>
            <a:off x="5391564" y="3787232"/>
            <a:ext cx="4124325" cy="7874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Warehouse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616642-DDA1-41AA-9C3A-E3CE3F40EEC3}"/>
              </a:ext>
            </a:extLst>
          </p:cNvPr>
          <p:cNvSpPr txBox="1"/>
          <p:nvPr/>
        </p:nvSpPr>
        <p:spPr>
          <a:xfrm>
            <a:off x="2545952" y="155632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Staff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D8B3C8-E292-468D-99AF-818C644A4DCC}"/>
              </a:ext>
            </a:extLst>
          </p:cNvPr>
          <p:cNvSpPr txBox="1"/>
          <p:nvPr/>
        </p:nvSpPr>
        <p:spPr>
          <a:xfrm>
            <a:off x="2545952" y="2911937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Students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05D4CF-C1E5-403E-B925-2C045EDCC7A5}"/>
              </a:ext>
            </a:extLst>
          </p:cNvPr>
          <p:cNvSpPr txBox="1"/>
          <p:nvPr/>
        </p:nvSpPr>
        <p:spPr>
          <a:xfrm>
            <a:off x="2429615" y="4540290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MSc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01BBE2-8D52-4A92-AA6A-D33296B0EE6F}"/>
              </a:ext>
            </a:extLst>
          </p:cNvPr>
          <p:cNvSpPr txBox="1"/>
          <p:nvPr/>
        </p:nvSpPr>
        <p:spPr>
          <a:xfrm>
            <a:off x="2444261" y="6368233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BSc/PhD</a:t>
            </a:r>
          </a:p>
        </p:txBody>
      </p:sp>
    </p:spTree>
    <p:extLst>
      <p:ext uri="{BB962C8B-B14F-4D97-AF65-F5344CB8AC3E}">
        <p14:creationId xmlns:p14="http://schemas.microsoft.com/office/powerpoint/2010/main" val="3463789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FA4952-3144-44FF-A98F-80C22211F142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Warehouse Example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B4A82F-7072-4472-AD2B-D6DC1094A3CE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Abstract</a:t>
            </a:r>
          </a:p>
        </p:txBody>
      </p:sp>
      <p:pic>
        <p:nvPicPr>
          <p:cNvPr id="1026" name="Picture 2" descr="220px-User_icon_2.svg.png (220×220)">
            <a:extLst>
              <a:ext uri="{FF2B5EF4-FFF2-40B4-BE49-F238E27FC236}">
                <a16:creationId xmlns:a16="http://schemas.microsoft.com/office/drawing/2014/main" id="{FD942BB5-FF5E-4A84-9F1C-CF1F7BA07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74" y="959225"/>
            <a:ext cx="720969" cy="7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s (231×219)">
            <a:extLst>
              <a:ext uri="{FF2B5EF4-FFF2-40B4-BE49-F238E27FC236}">
                <a16:creationId xmlns:a16="http://schemas.microsoft.com/office/drawing/2014/main" id="{534945C3-9BA9-41B5-9263-93CF56B8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88" y="2199020"/>
            <a:ext cx="948522" cy="89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s (225×225)">
            <a:extLst>
              <a:ext uri="{FF2B5EF4-FFF2-40B4-BE49-F238E27FC236}">
                <a16:creationId xmlns:a16="http://schemas.microsoft.com/office/drawing/2014/main" id="{B604BF24-8E09-4CF9-ADC3-7EF602B4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8" y="3759732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hutterstock_59234440.jpg (1000×1000)">
            <a:extLst>
              <a:ext uri="{FF2B5EF4-FFF2-40B4-BE49-F238E27FC236}">
                <a16:creationId xmlns:a16="http://schemas.microsoft.com/office/drawing/2014/main" id="{AFD30B42-13EB-48A9-A3DB-B6D76874F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2" y="5350121"/>
            <a:ext cx="1233854" cy="123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4v+PM2NOn4AAAAABJRU5ErkJggg== (225×225)">
            <a:extLst>
              <a:ext uri="{FF2B5EF4-FFF2-40B4-BE49-F238E27FC236}">
                <a16:creationId xmlns:a16="http://schemas.microsoft.com/office/drawing/2014/main" id="{8386472C-C7C5-45F6-AFE9-BEF2549FD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61" y="1019083"/>
            <a:ext cx="601251" cy="60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2Q== (225×225)">
            <a:extLst>
              <a:ext uri="{FF2B5EF4-FFF2-40B4-BE49-F238E27FC236}">
                <a16:creationId xmlns:a16="http://schemas.microsoft.com/office/drawing/2014/main" id="{02DF3957-08DD-46C4-B97F-7FDDB52D9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470" y="2172511"/>
            <a:ext cx="740831" cy="74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2Q== (225×225)">
            <a:extLst>
              <a:ext uri="{FF2B5EF4-FFF2-40B4-BE49-F238E27FC236}">
                <a16:creationId xmlns:a16="http://schemas.microsoft.com/office/drawing/2014/main" id="{B3B037E7-3D8A-4E5C-B37F-078E93946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249" y="2236020"/>
            <a:ext cx="740831" cy="74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ile-document-files-cartoon-vector-260nw-322336535.jpg (390×280)">
            <a:extLst>
              <a:ext uri="{FF2B5EF4-FFF2-40B4-BE49-F238E27FC236}">
                <a16:creationId xmlns:a16="http://schemas.microsoft.com/office/drawing/2014/main" id="{ED14C6C3-A8BE-4A6C-BB59-4412985E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821" y="3881150"/>
            <a:ext cx="965938" cy="69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s (225×225)">
            <a:extLst>
              <a:ext uri="{FF2B5EF4-FFF2-40B4-BE49-F238E27FC236}">
                <a16:creationId xmlns:a16="http://schemas.microsoft.com/office/drawing/2014/main" id="{B3444B4F-E163-4CFC-8327-650944055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02" y="5523729"/>
            <a:ext cx="693494" cy="69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Ap4v+PM2NOn4AAAAABJRU5ErkJggg== (225×225)">
            <a:extLst>
              <a:ext uri="{FF2B5EF4-FFF2-40B4-BE49-F238E27FC236}">
                <a16:creationId xmlns:a16="http://schemas.microsoft.com/office/drawing/2014/main" id="{7B355CDD-2A5B-4578-95A9-27F5E15E1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606" y="5797850"/>
            <a:ext cx="601251" cy="69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artoon-server-data-racks-icon-260nw-1247311561.jpg (433×280)">
            <a:extLst>
              <a:ext uri="{FF2B5EF4-FFF2-40B4-BE49-F238E27FC236}">
                <a16:creationId xmlns:a16="http://schemas.microsoft.com/office/drawing/2014/main" id="{708DAB39-E79C-439E-8C7A-C48B64208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64" y="1946189"/>
            <a:ext cx="4124325" cy="26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3D2F93-D2EA-4033-AF11-41D1D28F6C7C}"/>
              </a:ext>
            </a:extLst>
          </p:cNvPr>
          <p:cNvCxnSpPr>
            <a:stCxn id="1026" idx="3"/>
            <a:endCxn id="1036" idx="1"/>
          </p:cNvCxnSpPr>
          <p:nvPr/>
        </p:nvCxnSpPr>
        <p:spPr>
          <a:xfrm flipV="1">
            <a:off x="1089743" y="1319709"/>
            <a:ext cx="135451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5689B50-B7EF-465E-8D11-01B00F9C2B77}"/>
              </a:ext>
            </a:extLst>
          </p:cNvPr>
          <p:cNvCxnSpPr>
            <a:stCxn id="1028" idx="3"/>
          </p:cNvCxnSpPr>
          <p:nvPr/>
        </p:nvCxnSpPr>
        <p:spPr>
          <a:xfrm>
            <a:off x="1185410" y="2648644"/>
            <a:ext cx="118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D7B6516-4E46-4891-B9D9-3AAD16C77D6F}"/>
              </a:ext>
            </a:extLst>
          </p:cNvPr>
          <p:cNvCxnSpPr>
            <a:stCxn id="1030" idx="3"/>
          </p:cNvCxnSpPr>
          <p:nvPr/>
        </p:nvCxnSpPr>
        <p:spPr>
          <a:xfrm flipV="1">
            <a:off x="1246931" y="4295513"/>
            <a:ext cx="112753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96EEB90-B75A-4963-985E-D026D8202B27}"/>
              </a:ext>
            </a:extLst>
          </p:cNvPr>
          <p:cNvCxnSpPr>
            <a:stCxn id="1032" idx="3"/>
          </p:cNvCxnSpPr>
          <p:nvPr/>
        </p:nvCxnSpPr>
        <p:spPr>
          <a:xfrm>
            <a:off x="1346186" y="5967048"/>
            <a:ext cx="9856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7810EDB-936E-4037-A1BD-23AB48935C55}"/>
              </a:ext>
            </a:extLst>
          </p:cNvPr>
          <p:cNvCxnSpPr>
            <a:stCxn id="1036" idx="3"/>
            <a:endCxn id="1046" idx="1"/>
          </p:cNvCxnSpPr>
          <p:nvPr/>
        </p:nvCxnSpPr>
        <p:spPr>
          <a:xfrm>
            <a:off x="3045512" y="1319709"/>
            <a:ext cx="2346052" cy="194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57C13C-526F-4905-B089-6C6894A4B558}"/>
              </a:ext>
            </a:extLst>
          </p:cNvPr>
          <p:cNvCxnSpPr>
            <a:stCxn id="13" idx="3"/>
            <a:endCxn id="1046" idx="1"/>
          </p:cNvCxnSpPr>
          <p:nvPr/>
        </p:nvCxnSpPr>
        <p:spPr>
          <a:xfrm>
            <a:off x="3411080" y="2606436"/>
            <a:ext cx="1980484" cy="653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DC60C15-36C4-4DFF-BAEF-EC9F15553387}"/>
              </a:ext>
            </a:extLst>
          </p:cNvPr>
          <p:cNvCxnSpPr>
            <a:stCxn id="1042" idx="3"/>
            <a:endCxn id="1046" idx="1"/>
          </p:cNvCxnSpPr>
          <p:nvPr/>
        </p:nvCxnSpPr>
        <p:spPr>
          <a:xfrm flipV="1">
            <a:off x="3297759" y="3260417"/>
            <a:ext cx="2093805" cy="967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9D096F7-944D-4A18-BBBE-CC4C70F6F22B}"/>
              </a:ext>
            </a:extLst>
          </p:cNvPr>
          <p:cNvCxnSpPr>
            <a:stCxn id="16" idx="3"/>
            <a:endCxn id="1046" idx="1"/>
          </p:cNvCxnSpPr>
          <p:nvPr/>
        </p:nvCxnSpPr>
        <p:spPr>
          <a:xfrm flipV="1">
            <a:off x="3169857" y="3260417"/>
            <a:ext cx="2221707" cy="2884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66562C8-ADDC-43D1-854D-AB50CCE69D82}"/>
              </a:ext>
            </a:extLst>
          </p:cNvPr>
          <p:cNvSpPr txBox="1"/>
          <p:nvPr/>
        </p:nvSpPr>
        <p:spPr>
          <a:xfrm>
            <a:off x="2545952" y="155632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Staff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C92376-691A-4541-8A81-231933841AC8}"/>
              </a:ext>
            </a:extLst>
          </p:cNvPr>
          <p:cNvSpPr txBox="1"/>
          <p:nvPr/>
        </p:nvSpPr>
        <p:spPr>
          <a:xfrm>
            <a:off x="2545952" y="2911937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Students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8C3FCB-5373-4BFC-B97D-87265BA77626}"/>
              </a:ext>
            </a:extLst>
          </p:cNvPr>
          <p:cNvSpPr txBox="1"/>
          <p:nvPr/>
        </p:nvSpPr>
        <p:spPr>
          <a:xfrm>
            <a:off x="2429615" y="4540290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MSc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1B7DE8-1373-4773-9D79-9440F7C02AB5}"/>
              </a:ext>
            </a:extLst>
          </p:cNvPr>
          <p:cNvSpPr txBox="1"/>
          <p:nvPr/>
        </p:nvSpPr>
        <p:spPr>
          <a:xfrm>
            <a:off x="2444261" y="6368233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BSc/PhD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401359-9ED1-4280-BE3E-9B74392D6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11</a:t>
            </a:fld>
            <a:endParaRPr 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44FCA35-9BFA-42B7-901F-27211B27444C}"/>
              </a:ext>
            </a:extLst>
          </p:cNvPr>
          <p:cNvSpPr/>
          <p:nvPr/>
        </p:nvSpPr>
        <p:spPr>
          <a:xfrm>
            <a:off x="10815697" y="2976851"/>
            <a:ext cx="1200935" cy="9688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PKNU President</a:t>
            </a:r>
          </a:p>
        </p:txBody>
      </p:sp>
      <p:sp>
        <p:nvSpPr>
          <p:cNvPr id="7" name="같음 기호 6">
            <a:extLst>
              <a:ext uri="{FF2B5EF4-FFF2-40B4-BE49-F238E27FC236}">
                <a16:creationId xmlns:a16="http://schemas.microsoft.com/office/drawing/2014/main" id="{B5688CDE-DC24-4065-A802-1F05C234B865}"/>
              </a:ext>
            </a:extLst>
          </p:cNvPr>
          <p:cNvSpPr/>
          <p:nvPr/>
        </p:nvSpPr>
        <p:spPr>
          <a:xfrm>
            <a:off x="9685211" y="3098268"/>
            <a:ext cx="913977" cy="61967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040FC0-465B-47F5-AFAA-182A468A6E93}"/>
              </a:ext>
            </a:extLst>
          </p:cNvPr>
          <p:cNvSpPr/>
          <p:nvPr/>
        </p:nvSpPr>
        <p:spPr>
          <a:xfrm>
            <a:off x="5391564" y="3787232"/>
            <a:ext cx="4124325" cy="7874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Warehouse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9019E8-8CCE-4B72-8653-A41374D6EA39}"/>
              </a:ext>
            </a:extLst>
          </p:cNvPr>
          <p:cNvSpPr txBox="1"/>
          <p:nvPr/>
        </p:nvSpPr>
        <p:spPr>
          <a:xfrm rot="2089676">
            <a:off x="3965102" y="1894955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0D637C-7608-4AF0-A6A7-8F65F423DFD0}"/>
              </a:ext>
            </a:extLst>
          </p:cNvPr>
          <p:cNvSpPr txBox="1"/>
          <p:nvPr/>
        </p:nvSpPr>
        <p:spPr>
          <a:xfrm rot="1298387">
            <a:off x="4147886" y="262337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938F4A-65B6-46BF-8121-6540AAB5B955}"/>
              </a:ext>
            </a:extLst>
          </p:cNvPr>
          <p:cNvSpPr txBox="1"/>
          <p:nvPr/>
        </p:nvSpPr>
        <p:spPr>
          <a:xfrm rot="20100610">
            <a:off x="3821490" y="353701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2C4E80-13DD-4232-B05C-AE023BB0A558}"/>
              </a:ext>
            </a:extLst>
          </p:cNvPr>
          <p:cNvSpPr txBox="1"/>
          <p:nvPr/>
        </p:nvSpPr>
        <p:spPr>
          <a:xfrm rot="18602262">
            <a:off x="3882360" y="451784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197980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FA4952-3144-44FF-A98F-80C22211F142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Warehouse Example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B4A82F-7072-4472-AD2B-D6DC1094A3CE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Abstract</a:t>
            </a:r>
          </a:p>
        </p:txBody>
      </p:sp>
      <p:pic>
        <p:nvPicPr>
          <p:cNvPr id="1032" name="Picture 8" descr="shutterstock_59234440.jpg (1000×1000)">
            <a:extLst>
              <a:ext uri="{FF2B5EF4-FFF2-40B4-BE49-F238E27FC236}">
                <a16:creationId xmlns:a16="http://schemas.microsoft.com/office/drawing/2014/main" id="{AFD30B42-13EB-48A9-A3DB-B6D76874F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880" y="4772854"/>
            <a:ext cx="1233854" cy="123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artoon-server-data-racks-icon-260nw-1247311561.jpg (433×280)">
            <a:extLst>
              <a:ext uri="{FF2B5EF4-FFF2-40B4-BE49-F238E27FC236}">
                <a16:creationId xmlns:a16="http://schemas.microsoft.com/office/drawing/2014/main" id="{708DAB39-E79C-439E-8C7A-C48B64208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296" y="1135838"/>
            <a:ext cx="4124325" cy="26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57CF2E1-33DC-49C8-BC2A-6D8B43398B2B}"/>
              </a:ext>
            </a:extLst>
          </p:cNvPr>
          <p:cNvSpPr/>
          <p:nvPr/>
        </p:nvSpPr>
        <p:spPr>
          <a:xfrm>
            <a:off x="3287844" y="3090555"/>
            <a:ext cx="5553505" cy="13474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One single place One single source of information.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So Data warehouse is means, where valuable data assets are stored.</a:t>
            </a:r>
          </a:p>
        </p:txBody>
      </p:sp>
      <p:pic>
        <p:nvPicPr>
          <p:cNvPr id="29" name="Picture 2" descr="220px-User_icon_2.svg.png (220×220)">
            <a:extLst>
              <a:ext uri="{FF2B5EF4-FFF2-40B4-BE49-F238E27FC236}">
                <a16:creationId xmlns:a16="http://schemas.microsoft.com/office/drawing/2014/main" id="{257EBB98-180B-43E3-BFFE-CA9185579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96" y="4916909"/>
            <a:ext cx="720969" cy="7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FB5175FA-71CA-4F64-A7B1-B46A7571625C}"/>
              </a:ext>
            </a:extLst>
          </p:cNvPr>
          <p:cNvSpPr/>
          <p:nvPr/>
        </p:nvSpPr>
        <p:spPr>
          <a:xfrm>
            <a:off x="1955722" y="5135585"/>
            <a:ext cx="239151" cy="288206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DD46A1-3E48-44A8-8869-64A8E4CA7ED0}"/>
              </a:ext>
            </a:extLst>
          </p:cNvPr>
          <p:cNvSpPr/>
          <p:nvPr/>
        </p:nvSpPr>
        <p:spPr>
          <a:xfrm>
            <a:off x="1210396" y="4667794"/>
            <a:ext cx="2323338" cy="13389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s (299×168)">
            <a:extLst>
              <a:ext uri="{FF2B5EF4-FFF2-40B4-BE49-F238E27FC236}">
                <a16:creationId xmlns:a16="http://schemas.microsoft.com/office/drawing/2014/main" id="{472A55A8-A8E4-473C-8523-070094B4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479" y="4716786"/>
            <a:ext cx="1995494" cy="112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225B1D-939A-4F81-A11D-3EBE4471B4BF}"/>
              </a:ext>
            </a:extLst>
          </p:cNvPr>
          <p:cNvSpPr txBox="1"/>
          <p:nvPr/>
        </p:nvSpPr>
        <p:spPr>
          <a:xfrm>
            <a:off x="1672446" y="6062739"/>
            <a:ext cx="154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Stuff/Students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BB141E-8D0F-4CC2-BBE5-0C41274A93A8}"/>
              </a:ext>
            </a:extLst>
          </p:cNvPr>
          <p:cNvSpPr txBox="1"/>
          <p:nvPr/>
        </p:nvSpPr>
        <p:spPr>
          <a:xfrm>
            <a:off x="5184441" y="6023415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Faculty</a:t>
            </a:r>
          </a:p>
        </p:txBody>
      </p:sp>
      <p:pic>
        <p:nvPicPr>
          <p:cNvPr id="2052" name="Picture 4" descr="working-environment-office-employees-work-minimalist-style-cartoon-flat-vector-illustration-142710068.jpg (1600×1289)">
            <a:extLst>
              <a:ext uri="{FF2B5EF4-FFF2-40B4-BE49-F238E27FC236}">
                <a16:creationId xmlns:a16="http://schemas.microsoft.com/office/drawing/2014/main" id="{5C0819E5-F51D-4C53-82D7-698112554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118" y="4667794"/>
            <a:ext cx="1995493" cy="12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11C30D-F889-4797-AB0F-74A744EED193}"/>
              </a:ext>
            </a:extLst>
          </p:cNvPr>
          <p:cNvSpPr txBox="1"/>
          <p:nvPr/>
        </p:nvSpPr>
        <p:spPr>
          <a:xfrm>
            <a:off x="8859458" y="5933014"/>
            <a:ext cx="119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D1C6939-EBC4-413D-A18B-DC2C1B08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78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5DEDDFB-8F0C-4047-A05D-913CC3654C01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Defining Features of a Data Warehouse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F2C67DB-2A5F-4FDE-ADCF-B9D0EC52EFF9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Abstract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E30FB-81BF-4712-BC87-A1A113EF9F5B}"/>
              </a:ext>
            </a:extLst>
          </p:cNvPr>
          <p:cNvSpPr txBox="1"/>
          <p:nvPr/>
        </p:nvSpPr>
        <p:spPr>
          <a:xfrm>
            <a:off x="3466012" y="1698172"/>
            <a:ext cx="205235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Subject Oriented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Integrated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Time variant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Non Volatile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Summarized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5D49FD-E2B1-4DBC-AF8C-668EEC794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10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2C9B44-CA09-479C-97BA-28D4FD628A2B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is Extract Transformation Load (ETL)?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108686-904D-4A00-AB12-12939E9FDA73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Abstract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07676A-1B90-446D-A549-E31FF7B54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10" y="618309"/>
            <a:ext cx="9440592" cy="596963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130C24-FE7C-46E3-8B1B-EE98984F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56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2C9B44-CA09-479C-97BA-28D4FD628A2B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is Extract Transformation Load (ETL)?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108686-904D-4A00-AB12-12939E9FDA73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Abstract</a:t>
            </a:r>
          </a:p>
        </p:txBody>
      </p:sp>
      <p:sp>
        <p:nvSpPr>
          <p:cNvPr id="5" name="원통형 4">
            <a:extLst>
              <a:ext uri="{FF2B5EF4-FFF2-40B4-BE49-F238E27FC236}">
                <a16:creationId xmlns:a16="http://schemas.microsoft.com/office/drawing/2014/main" id="{761941BC-FE93-44B2-87A1-AB954A5784D9}"/>
              </a:ext>
            </a:extLst>
          </p:cNvPr>
          <p:cNvSpPr/>
          <p:nvPr/>
        </p:nvSpPr>
        <p:spPr>
          <a:xfrm>
            <a:off x="4390134" y="1750421"/>
            <a:ext cx="1454332" cy="1428205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gbin-database-transparent-data-encryption-big-data-computer-data-storage-others-EGhLsD6rieB08FfcPfd1ATcVu.jpg (728×508)">
            <a:extLst>
              <a:ext uri="{FF2B5EF4-FFF2-40B4-BE49-F238E27FC236}">
                <a16:creationId xmlns:a16="http://schemas.microsoft.com/office/drawing/2014/main" id="{FB4E467B-8C5B-4C93-A097-D9CC26685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0" y="1898467"/>
            <a:ext cx="1080300" cy="8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gbin-database-transparent-data-encryption-big-data-computer-data-storage-others-EGhLsD6rieB08FfcPfd1ATcVu.jpg (728×508)">
            <a:extLst>
              <a:ext uri="{FF2B5EF4-FFF2-40B4-BE49-F238E27FC236}">
                <a16:creationId xmlns:a16="http://schemas.microsoft.com/office/drawing/2014/main" id="{888C3126-E2C4-44DB-B70B-FF143C87C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2" y="2029096"/>
            <a:ext cx="1080300" cy="8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gbin-database-transparent-data-encryption-big-data-computer-data-storage-others-EGhLsD6rieB08FfcPfd1ATcVu.jpg (728×508)">
            <a:extLst>
              <a:ext uri="{FF2B5EF4-FFF2-40B4-BE49-F238E27FC236}">
                <a16:creationId xmlns:a16="http://schemas.microsoft.com/office/drawing/2014/main" id="{64A9F64D-4A35-4C50-A068-DD907B75C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1" y="2159725"/>
            <a:ext cx="1080300" cy="8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원통형 8">
            <a:extLst>
              <a:ext uri="{FF2B5EF4-FFF2-40B4-BE49-F238E27FC236}">
                <a16:creationId xmlns:a16="http://schemas.microsoft.com/office/drawing/2014/main" id="{273014FF-CC9A-4F7C-B1EB-BC64982E0B3F}"/>
              </a:ext>
            </a:extLst>
          </p:cNvPr>
          <p:cNvSpPr/>
          <p:nvPr/>
        </p:nvSpPr>
        <p:spPr>
          <a:xfrm>
            <a:off x="9142095" y="1389015"/>
            <a:ext cx="1854927" cy="2412275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BB2A4-C28D-4932-9FC4-7F044A801B14}"/>
              </a:ext>
            </a:extLst>
          </p:cNvPr>
          <p:cNvSpPr txBox="1"/>
          <p:nvPr/>
        </p:nvSpPr>
        <p:spPr>
          <a:xfrm>
            <a:off x="640137" y="305966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052ED7-2C04-4553-A5A6-22C92014B161}"/>
              </a:ext>
            </a:extLst>
          </p:cNvPr>
          <p:cNvSpPr txBox="1"/>
          <p:nvPr/>
        </p:nvSpPr>
        <p:spPr>
          <a:xfrm>
            <a:off x="4613711" y="2382574"/>
            <a:ext cx="964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Staging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835C4-83FF-4E0B-A182-5322C0AC103E}"/>
              </a:ext>
            </a:extLst>
          </p:cNvPr>
          <p:cNvSpPr txBox="1"/>
          <p:nvPr/>
        </p:nvSpPr>
        <p:spPr>
          <a:xfrm>
            <a:off x="9458365" y="2464523"/>
            <a:ext cx="1222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Data Warehouse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AB7C7A1-DA6C-4B6E-9B30-920F6044EED4}"/>
              </a:ext>
            </a:extLst>
          </p:cNvPr>
          <p:cNvSpPr/>
          <p:nvPr/>
        </p:nvSpPr>
        <p:spPr>
          <a:xfrm>
            <a:off x="1628503" y="2382574"/>
            <a:ext cx="2578752" cy="2769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E55A485-806E-4560-8885-FD6E1FBC91DB}"/>
              </a:ext>
            </a:extLst>
          </p:cNvPr>
          <p:cNvSpPr/>
          <p:nvPr/>
        </p:nvSpPr>
        <p:spPr>
          <a:xfrm>
            <a:off x="5894604" y="2318153"/>
            <a:ext cx="3128416" cy="2769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8FF591A8-9149-45AA-A10A-206BB2015D53}"/>
              </a:ext>
            </a:extLst>
          </p:cNvPr>
          <p:cNvSpPr/>
          <p:nvPr/>
        </p:nvSpPr>
        <p:spPr>
          <a:xfrm>
            <a:off x="1859097" y="4187684"/>
            <a:ext cx="345259" cy="2555967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왼쪽 대괄호 14">
            <a:extLst>
              <a:ext uri="{FF2B5EF4-FFF2-40B4-BE49-F238E27FC236}">
                <a16:creationId xmlns:a16="http://schemas.microsoft.com/office/drawing/2014/main" id="{777729B8-4F24-45A1-8823-01452AB52284}"/>
              </a:ext>
            </a:extLst>
          </p:cNvPr>
          <p:cNvSpPr/>
          <p:nvPr/>
        </p:nvSpPr>
        <p:spPr>
          <a:xfrm>
            <a:off x="131280" y="4194319"/>
            <a:ext cx="287381" cy="2549332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오른쪽 대괄호 18">
            <a:extLst>
              <a:ext uri="{FF2B5EF4-FFF2-40B4-BE49-F238E27FC236}">
                <a16:creationId xmlns:a16="http://schemas.microsoft.com/office/drawing/2014/main" id="{5C3438C9-6299-4CE8-8356-30E93FFA860D}"/>
              </a:ext>
            </a:extLst>
          </p:cNvPr>
          <p:cNvSpPr/>
          <p:nvPr/>
        </p:nvSpPr>
        <p:spPr>
          <a:xfrm>
            <a:off x="5671836" y="4122370"/>
            <a:ext cx="345259" cy="2555967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왼쪽 대괄호 19">
            <a:extLst>
              <a:ext uri="{FF2B5EF4-FFF2-40B4-BE49-F238E27FC236}">
                <a16:creationId xmlns:a16="http://schemas.microsoft.com/office/drawing/2014/main" id="{D3A481D4-8F8F-4442-B4A9-E712C442D3AF}"/>
              </a:ext>
            </a:extLst>
          </p:cNvPr>
          <p:cNvSpPr/>
          <p:nvPr/>
        </p:nvSpPr>
        <p:spPr>
          <a:xfrm>
            <a:off x="3944019" y="4129005"/>
            <a:ext cx="287381" cy="2549332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오른쪽 대괄호 20">
            <a:extLst>
              <a:ext uri="{FF2B5EF4-FFF2-40B4-BE49-F238E27FC236}">
                <a16:creationId xmlns:a16="http://schemas.microsoft.com/office/drawing/2014/main" id="{2BCE72EA-65D5-41AD-87F8-15ADE06873A4}"/>
              </a:ext>
            </a:extLst>
          </p:cNvPr>
          <p:cNvSpPr/>
          <p:nvPr/>
        </p:nvSpPr>
        <p:spPr>
          <a:xfrm>
            <a:off x="9843242" y="4052702"/>
            <a:ext cx="345259" cy="2555967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왼쪽 대괄호 21">
            <a:extLst>
              <a:ext uri="{FF2B5EF4-FFF2-40B4-BE49-F238E27FC236}">
                <a16:creationId xmlns:a16="http://schemas.microsoft.com/office/drawing/2014/main" id="{5FEDB9D6-1F7C-4040-96C2-A5DA83B49851}"/>
              </a:ext>
            </a:extLst>
          </p:cNvPr>
          <p:cNvSpPr/>
          <p:nvPr/>
        </p:nvSpPr>
        <p:spPr>
          <a:xfrm>
            <a:off x="8115425" y="4059337"/>
            <a:ext cx="287381" cy="2549332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AAECBE-D06D-4EFF-8A6C-CF368551F4A0}"/>
              </a:ext>
            </a:extLst>
          </p:cNvPr>
          <p:cNvSpPr txBox="1"/>
          <p:nvPr/>
        </p:nvSpPr>
        <p:spPr>
          <a:xfrm>
            <a:off x="625180" y="4025042"/>
            <a:ext cx="1027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Extraction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48FFDB-705D-4582-9786-CAFC2F4FE8D7}"/>
              </a:ext>
            </a:extLst>
          </p:cNvPr>
          <p:cNvSpPr txBox="1"/>
          <p:nvPr/>
        </p:nvSpPr>
        <p:spPr>
          <a:xfrm>
            <a:off x="4207255" y="3959728"/>
            <a:ext cx="1453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Transformation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066743-64D5-4B36-AE7F-CEA832CCF369}"/>
              </a:ext>
            </a:extLst>
          </p:cNvPr>
          <p:cNvSpPr txBox="1"/>
          <p:nvPr/>
        </p:nvSpPr>
        <p:spPr>
          <a:xfrm>
            <a:off x="8606627" y="3890060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Loading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CD03B6-D302-48B9-B62C-114B05A1963E}"/>
              </a:ext>
            </a:extLst>
          </p:cNvPr>
          <p:cNvSpPr txBox="1"/>
          <p:nvPr/>
        </p:nvSpPr>
        <p:spPr>
          <a:xfrm>
            <a:off x="2508233" y="2159725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42E6D4-1F2C-4D21-8EC1-AF0298997DBF}"/>
              </a:ext>
            </a:extLst>
          </p:cNvPr>
          <p:cNvSpPr txBox="1"/>
          <p:nvPr/>
        </p:nvSpPr>
        <p:spPr>
          <a:xfrm>
            <a:off x="7205377" y="201324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ETL</a:t>
            </a:r>
          </a:p>
        </p:txBody>
      </p:sp>
      <p:pic>
        <p:nvPicPr>
          <p:cNvPr id="4100" name="Picture 4" descr="kissclipart-free-setting-png-icon-clipart-national-geographic-0fbca4ff53d6eda3.jpg (900×880)">
            <a:extLst>
              <a:ext uri="{FF2B5EF4-FFF2-40B4-BE49-F238E27FC236}">
                <a16:creationId xmlns:a16="http://schemas.microsoft.com/office/drawing/2014/main" id="{71E2482C-883B-410E-9F17-D581B761D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633" y="2696291"/>
            <a:ext cx="34623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kissclipart-free-setting-png-icon-clipart-national-geographic-0fbca4ff53d6eda3.jpg (900×880)">
            <a:extLst>
              <a:ext uri="{FF2B5EF4-FFF2-40B4-BE49-F238E27FC236}">
                <a16:creationId xmlns:a16="http://schemas.microsoft.com/office/drawing/2014/main" id="{1270D94E-4E59-423A-9E68-CB90BD5C0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812" y="2661455"/>
            <a:ext cx="34623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kissclipart-free-setting-png-icon-clipart-national-geographic-0fbca4ff53d6eda3.jpg (900×880)">
            <a:extLst>
              <a:ext uri="{FF2B5EF4-FFF2-40B4-BE49-F238E27FC236}">
                <a16:creationId xmlns:a16="http://schemas.microsoft.com/office/drawing/2014/main" id="{4EE42C4F-8FB9-4454-A96B-4024E8B07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887" y="2721113"/>
            <a:ext cx="34623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kissclipart-free-setting-png-icon-clipart-national-geographic-0fbca4ff53d6eda3.jpg (900×880)">
            <a:extLst>
              <a:ext uri="{FF2B5EF4-FFF2-40B4-BE49-F238E27FC236}">
                <a16:creationId xmlns:a16="http://schemas.microsoft.com/office/drawing/2014/main" id="{FD2A74AC-BB32-4F32-A2B5-A69E6FACC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74" y="2743609"/>
            <a:ext cx="34623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297235-611C-47F5-BEDC-1A535A081CBE}"/>
              </a:ext>
            </a:extLst>
          </p:cNvPr>
          <p:cNvSpPr/>
          <p:nvPr/>
        </p:nvSpPr>
        <p:spPr>
          <a:xfrm>
            <a:off x="131280" y="3975462"/>
            <a:ext cx="10057221" cy="274281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Actually data is read from the different types of sources from the source system and loaded into staging table and then finally after the transformations complete it is wrote into a data warehouse, so the complete process of extracting the data transforming the data and loading the data into warehouse is called extract transform and load or ETL.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69904-93C8-4CEE-9DD8-25AA4C63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53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2C9B44-CA09-479C-97BA-28D4FD628A2B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is Extract Transformation Load (ETL)?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108686-904D-4A00-AB12-12939E9FDA73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Abstract</a:t>
            </a:r>
          </a:p>
        </p:txBody>
      </p:sp>
      <p:sp>
        <p:nvSpPr>
          <p:cNvPr id="5" name="원통형 4">
            <a:extLst>
              <a:ext uri="{FF2B5EF4-FFF2-40B4-BE49-F238E27FC236}">
                <a16:creationId xmlns:a16="http://schemas.microsoft.com/office/drawing/2014/main" id="{761941BC-FE93-44B2-87A1-AB954A5784D9}"/>
              </a:ext>
            </a:extLst>
          </p:cNvPr>
          <p:cNvSpPr/>
          <p:nvPr/>
        </p:nvSpPr>
        <p:spPr>
          <a:xfrm>
            <a:off x="4390134" y="1750421"/>
            <a:ext cx="1454332" cy="1428205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gbin-database-transparent-data-encryption-big-data-computer-data-storage-others-EGhLsD6rieB08FfcPfd1ATcVu.jpg (728×508)">
            <a:extLst>
              <a:ext uri="{FF2B5EF4-FFF2-40B4-BE49-F238E27FC236}">
                <a16:creationId xmlns:a16="http://schemas.microsoft.com/office/drawing/2014/main" id="{FB4E467B-8C5B-4C93-A097-D9CC26685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0" y="1898467"/>
            <a:ext cx="1080300" cy="8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gbin-database-transparent-data-encryption-big-data-computer-data-storage-others-EGhLsD6rieB08FfcPfd1ATcVu.jpg (728×508)">
            <a:extLst>
              <a:ext uri="{FF2B5EF4-FFF2-40B4-BE49-F238E27FC236}">
                <a16:creationId xmlns:a16="http://schemas.microsoft.com/office/drawing/2014/main" id="{888C3126-E2C4-44DB-B70B-FF143C87C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2" y="2029096"/>
            <a:ext cx="1080300" cy="8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gbin-database-transparent-data-encryption-big-data-computer-data-storage-others-EGhLsD6rieB08FfcPfd1ATcVu.jpg (728×508)">
            <a:extLst>
              <a:ext uri="{FF2B5EF4-FFF2-40B4-BE49-F238E27FC236}">
                <a16:creationId xmlns:a16="http://schemas.microsoft.com/office/drawing/2014/main" id="{64A9F64D-4A35-4C50-A068-DD907B75C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1" y="2159725"/>
            <a:ext cx="1080300" cy="8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원통형 8">
            <a:extLst>
              <a:ext uri="{FF2B5EF4-FFF2-40B4-BE49-F238E27FC236}">
                <a16:creationId xmlns:a16="http://schemas.microsoft.com/office/drawing/2014/main" id="{273014FF-CC9A-4F7C-B1EB-BC64982E0B3F}"/>
              </a:ext>
            </a:extLst>
          </p:cNvPr>
          <p:cNvSpPr/>
          <p:nvPr/>
        </p:nvSpPr>
        <p:spPr>
          <a:xfrm>
            <a:off x="9142095" y="1389015"/>
            <a:ext cx="1854927" cy="2412275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BB2A4-C28D-4932-9FC4-7F044A801B14}"/>
              </a:ext>
            </a:extLst>
          </p:cNvPr>
          <p:cNvSpPr txBox="1"/>
          <p:nvPr/>
        </p:nvSpPr>
        <p:spPr>
          <a:xfrm>
            <a:off x="640137" y="305966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052ED7-2C04-4553-A5A6-22C92014B161}"/>
              </a:ext>
            </a:extLst>
          </p:cNvPr>
          <p:cNvSpPr txBox="1"/>
          <p:nvPr/>
        </p:nvSpPr>
        <p:spPr>
          <a:xfrm>
            <a:off x="4613711" y="2382574"/>
            <a:ext cx="964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Staging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835C4-83FF-4E0B-A182-5322C0AC103E}"/>
              </a:ext>
            </a:extLst>
          </p:cNvPr>
          <p:cNvSpPr txBox="1"/>
          <p:nvPr/>
        </p:nvSpPr>
        <p:spPr>
          <a:xfrm>
            <a:off x="9458365" y="2464523"/>
            <a:ext cx="1222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Data Warehouse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AB7C7A1-DA6C-4B6E-9B30-920F6044EED4}"/>
              </a:ext>
            </a:extLst>
          </p:cNvPr>
          <p:cNvSpPr/>
          <p:nvPr/>
        </p:nvSpPr>
        <p:spPr>
          <a:xfrm>
            <a:off x="1628503" y="2382574"/>
            <a:ext cx="2578752" cy="2769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E55A485-806E-4560-8885-FD6E1FBC91DB}"/>
              </a:ext>
            </a:extLst>
          </p:cNvPr>
          <p:cNvSpPr/>
          <p:nvPr/>
        </p:nvSpPr>
        <p:spPr>
          <a:xfrm>
            <a:off x="5894604" y="2318153"/>
            <a:ext cx="3128416" cy="2769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8FF591A8-9149-45AA-A10A-206BB2015D53}"/>
              </a:ext>
            </a:extLst>
          </p:cNvPr>
          <p:cNvSpPr/>
          <p:nvPr/>
        </p:nvSpPr>
        <p:spPr>
          <a:xfrm>
            <a:off x="1859097" y="4187684"/>
            <a:ext cx="345259" cy="2555967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왼쪽 대괄호 14">
            <a:extLst>
              <a:ext uri="{FF2B5EF4-FFF2-40B4-BE49-F238E27FC236}">
                <a16:creationId xmlns:a16="http://schemas.microsoft.com/office/drawing/2014/main" id="{777729B8-4F24-45A1-8823-01452AB52284}"/>
              </a:ext>
            </a:extLst>
          </p:cNvPr>
          <p:cNvSpPr/>
          <p:nvPr/>
        </p:nvSpPr>
        <p:spPr>
          <a:xfrm>
            <a:off x="131280" y="4194319"/>
            <a:ext cx="287381" cy="2549332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오른쪽 대괄호 18">
            <a:extLst>
              <a:ext uri="{FF2B5EF4-FFF2-40B4-BE49-F238E27FC236}">
                <a16:creationId xmlns:a16="http://schemas.microsoft.com/office/drawing/2014/main" id="{5C3438C9-6299-4CE8-8356-30E93FFA860D}"/>
              </a:ext>
            </a:extLst>
          </p:cNvPr>
          <p:cNvSpPr/>
          <p:nvPr/>
        </p:nvSpPr>
        <p:spPr>
          <a:xfrm>
            <a:off x="5671836" y="4122370"/>
            <a:ext cx="345259" cy="2555967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왼쪽 대괄호 19">
            <a:extLst>
              <a:ext uri="{FF2B5EF4-FFF2-40B4-BE49-F238E27FC236}">
                <a16:creationId xmlns:a16="http://schemas.microsoft.com/office/drawing/2014/main" id="{D3A481D4-8F8F-4442-B4A9-E712C442D3AF}"/>
              </a:ext>
            </a:extLst>
          </p:cNvPr>
          <p:cNvSpPr/>
          <p:nvPr/>
        </p:nvSpPr>
        <p:spPr>
          <a:xfrm>
            <a:off x="3944019" y="4129005"/>
            <a:ext cx="287381" cy="2549332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오른쪽 대괄호 20">
            <a:extLst>
              <a:ext uri="{FF2B5EF4-FFF2-40B4-BE49-F238E27FC236}">
                <a16:creationId xmlns:a16="http://schemas.microsoft.com/office/drawing/2014/main" id="{2BCE72EA-65D5-41AD-87F8-15ADE06873A4}"/>
              </a:ext>
            </a:extLst>
          </p:cNvPr>
          <p:cNvSpPr/>
          <p:nvPr/>
        </p:nvSpPr>
        <p:spPr>
          <a:xfrm>
            <a:off x="9843242" y="4052702"/>
            <a:ext cx="345259" cy="2555967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왼쪽 대괄호 21">
            <a:extLst>
              <a:ext uri="{FF2B5EF4-FFF2-40B4-BE49-F238E27FC236}">
                <a16:creationId xmlns:a16="http://schemas.microsoft.com/office/drawing/2014/main" id="{5FEDB9D6-1F7C-4040-96C2-A5DA83B49851}"/>
              </a:ext>
            </a:extLst>
          </p:cNvPr>
          <p:cNvSpPr/>
          <p:nvPr/>
        </p:nvSpPr>
        <p:spPr>
          <a:xfrm>
            <a:off x="8115425" y="4059337"/>
            <a:ext cx="287381" cy="2549332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AAECBE-D06D-4EFF-8A6C-CF368551F4A0}"/>
              </a:ext>
            </a:extLst>
          </p:cNvPr>
          <p:cNvSpPr txBox="1"/>
          <p:nvPr/>
        </p:nvSpPr>
        <p:spPr>
          <a:xfrm>
            <a:off x="625180" y="4025042"/>
            <a:ext cx="1027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Extraction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48FFDB-705D-4582-9786-CAFC2F4FE8D7}"/>
              </a:ext>
            </a:extLst>
          </p:cNvPr>
          <p:cNvSpPr txBox="1"/>
          <p:nvPr/>
        </p:nvSpPr>
        <p:spPr>
          <a:xfrm>
            <a:off x="4207255" y="3959728"/>
            <a:ext cx="1453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Transformation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066743-64D5-4B36-AE7F-CEA832CCF369}"/>
              </a:ext>
            </a:extLst>
          </p:cNvPr>
          <p:cNvSpPr txBox="1"/>
          <p:nvPr/>
        </p:nvSpPr>
        <p:spPr>
          <a:xfrm>
            <a:off x="8606627" y="3890060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Loading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CD03B6-D302-48B9-B62C-114B05A1963E}"/>
              </a:ext>
            </a:extLst>
          </p:cNvPr>
          <p:cNvSpPr txBox="1"/>
          <p:nvPr/>
        </p:nvSpPr>
        <p:spPr>
          <a:xfrm>
            <a:off x="2508233" y="2159725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42E6D4-1F2C-4D21-8EC1-AF0298997DBF}"/>
              </a:ext>
            </a:extLst>
          </p:cNvPr>
          <p:cNvSpPr txBox="1"/>
          <p:nvPr/>
        </p:nvSpPr>
        <p:spPr>
          <a:xfrm>
            <a:off x="7205377" y="201324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ETL</a:t>
            </a:r>
          </a:p>
        </p:txBody>
      </p:sp>
      <p:pic>
        <p:nvPicPr>
          <p:cNvPr id="4100" name="Picture 4" descr="kissclipart-free-setting-png-icon-clipart-national-geographic-0fbca4ff53d6eda3.jpg (900×880)">
            <a:extLst>
              <a:ext uri="{FF2B5EF4-FFF2-40B4-BE49-F238E27FC236}">
                <a16:creationId xmlns:a16="http://schemas.microsoft.com/office/drawing/2014/main" id="{71E2482C-883B-410E-9F17-D581B761D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633" y="2696291"/>
            <a:ext cx="34623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kissclipart-free-setting-png-icon-clipart-national-geographic-0fbca4ff53d6eda3.jpg (900×880)">
            <a:extLst>
              <a:ext uri="{FF2B5EF4-FFF2-40B4-BE49-F238E27FC236}">
                <a16:creationId xmlns:a16="http://schemas.microsoft.com/office/drawing/2014/main" id="{1270D94E-4E59-423A-9E68-CB90BD5C0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812" y="2661455"/>
            <a:ext cx="34623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kissclipart-free-setting-png-icon-clipart-national-geographic-0fbca4ff53d6eda3.jpg (900×880)">
            <a:extLst>
              <a:ext uri="{FF2B5EF4-FFF2-40B4-BE49-F238E27FC236}">
                <a16:creationId xmlns:a16="http://schemas.microsoft.com/office/drawing/2014/main" id="{4EE42C4F-8FB9-4454-A96B-4024E8B07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887" y="2721113"/>
            <a:ext cx="34623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kissclipart-free-setting-png-icon-clipart-national-geographic-0fbca4ff53d6eda3.jpg (900×880)">
            <a:extLst>
              <a:ext uri="{FF2B5EF4-FFF2-40B4-BE49-F238E27FC236}">
                <a16:creationId xmlns:a16="http://schemas.microsoft.com/office/drawing/2014/main" id="{FD2A74AC-BB32-4F32-A2B5-A69E6FACC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74" y="2743609"/>
            <a:ext cx="34623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8FF9C5-C474-467C-937B-FD316BA9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34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2C9B44-CA09-479C-97BA-28D4FD628A2B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is Extract Transformation Load (ETL)?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108686-904D-4A00-AB12-12939E9FDA73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Abstract</a:t>
            </a:r>
          </a:p>
        </p:txBody>
      </p:sp>
      <p:sp>
        <p:nvSpPr>
          <p:cNvPr id="5" name="원통형 4">
            <a:extLst>
              <a:ext uri="{FF2B5EF4-FFF2-40B4-BE49-F238E27FC236}">
                <a16:creationId xmlns:a16="http://schemas.microsoft.com/office/drawing/2014/main" id="{761941BC-FE93-44B2-87A1-AB954A5784D9}"/>
              </a:ext>
            </a:extLst>
          </p:cNvPr>
          <p:cNvSpPr/>
          <p:nvPr/>
        </p:nvSpPr>
        <p:spPr>
          <a:xfrm>
            <a:off x="4390134" y="1750421"/>
            <a:ext cx="1454332" cy="1428205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gbin-database-transparent-data-encryption-big-data-computer-data-storage-others-EGhLsD6rieB08FfcPfd1ATcVu.jpg (728×508)">
            <a:extLst>
              <a:ext uri="{FF2B5EF4-FFF2-40B4-BE49-F238E27FC236}">
                <a16:creationId xmlns:a16="http://schemas.microsoft.com/office/drawing/2014/main" id="{FB4E467B-8C5B-4C93-A097-D9CC26685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0" y="1898467"/>
            <a:ext cx="1080300" cy="8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gbin-database-transparent-data-encryption-big-data-computer-data-storage-others-EGhLsD6rieB08FfcPfd1ATcVu.jpg (728×508)">
            <a:extLst>
              <a:ext uri="{FF2B5EF4-FFF2-40B4-BE49-F238E27FC236}">
                <a16:creationId xmlns:a16="http://schemas.microsoft.com/office/drawing/2014/main" id="{888C3126-E2C4-44DB-B70B-FF143C87C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2" y="2029096"/>
            <a:ext cx="1080300" cy="8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gbin-database-transparent-data-encryption-big-data-computer-data-storage-others-EGhLsD6rieB08FfcPfd1ATcVu.jpg (728×508)">
            <a:extLst>
              <a:ext uri="{FF2B5EF4-FFF2-40B4-BE49-F238E27FC236}">
                <a16:creationId xmlns:a16="http://schemas.microsoft.com/office/drawing/2014/main" id="{64A9F64D-4A35-4C50-A068-DD907B75C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1" y="2159725"/>
            <a:ext cx="1080300" cy="8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원통형 8">
            <a:extLst>
              <a:ext uri="{FF2B5EF4-FFF2-40B4-BE49-F238E27FC236}">
                <a16:creationId xmlns:a16="http://schemas.microsoft.com/office/drawing/2014/main" id="{273014FF-CC9A-4F7C-B1EB-BC64982E0B3F}"/>
              </a:ext>
            </a:extLst>
          </p:cNvPr>
          <p:cNvSpPr/>
          <p:nvPr/>
        </p:nvSpPr>
        <p:spPr>
          <a:xfrm>
            <a:off x="9142095" y="1389015"/>
            <a:ext cx="1854927" cy="2412275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BB2A4-C28D-4932-9FC4-7F044A801B14}"/>
              </a:ext>
            </a:extLst>
          </p:cNvPr>
          <p:cNvSpPr txBox="1"/>
          <p:nvPr/>
        </p:nvSpPr>
        <p:spPr>
          <a:xfrm>
            <a:off x="640137" y="305966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052ED7-2C04-4553-A5A6-22C92014B161}"/>
              </a:ext>
            </a:extLst>
          </p:cNvPr>
          <p:cNvSpPr txBox="1"/>
          <p:nvPr/>
        </p:nvSpPr>
        <p:spPr>
          <a:xfrm>
            <a:off x="4613711" y="2382574"/>
            <a:ext cx="964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Staging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835C4-83FF-4E0B-A182-5322C0AC103E}"/>
              </a:ext>
            </a:extLst>
          </p:cNvPr>
          <p:cNvSpPr txBox="1"/>
          <p:nvPr/>
        </p:nvSpPr>
        <p:spPr>
          <a:xfrm>
            <a:off x="9458365" y="2464523"/>
            <a:ext cx="1222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Data Warehouse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AB7C7A1-DA6C-4B6E-9B30-920F6044EED4}"/>
              </a:ext>
            </a:extLst>
          </p:cNvPr>
          <p:cNvSpPr/>
          <p:nvPr/>
        </p:nvSpPr>
        <p:spPr>
          <a:xfrm>
            <a:off x="1628503" y="2382574"/>
            <a:ext cx="2578752" cy="2769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E55A485-806E-4560-8885-FD6E1FBC91DB}"/>
              </a:ext>
            </a:extLst>
          </p:cNvPr>
          <p:cNvSpPr/>
          <p:nvPr/>
        </p:nvSpPr>
        <p:spPr>
          <a:xfrm>
            <a:off x="5894604" y="2318153"/>
            <a:ext cx="3128416" cy="2769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8FF591A8-9149-45AA-A10A-206BB2015D53}"/>
              </a:ext>
            </a:extLst>
          </p:cNvPr>
          <p:cNvSpPr/>
          <p:nvPr/>
        </p:nvSpPr>
        <p:spPr>
          <a:xfrm>
            <a:off x="8947696" y="3928054"/>
            <a:ext cx="345259" cy="2555967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왼쪽 대괄호 14">
            <a:extLst>
              <a:ext uri="{FF2B5EF4-FFF2-40B4-BE49-F238E27FC236}">
                <a16:creationId xmlns:a16="http://schemas.microsoft.com/office/drawing/2014/main" id="{777729B8-4F24-45A1-8823-01452AB52284}"/>
              </a:ext>
            </a:extLst>
          </p:cNvPr>
          <p:cNvSpPr/>
          <p:nvPr/>
        </p:nvSpPr>
        <p:spPr>
          <a:xfrm>
            <a:off x="2469251" y="4056609"/>
            <a:ext cx="287381" cy="2549332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AAECBE-D06D-4EFF-8A6C-CF368551F4A0}"/>
              </a:ext>
            </a:extLst>
          </p:cNvPr>
          <p:cNvSpPr txBox="1"/>
          <p:nvPr/>
        </p:nvSpPr>
        <p:spPr>
          <a:xfrm>
            <a:off x="4332505" y="3857991"/>
            <a:ext cx="1027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Extraction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CD03B6-D302-48B9-B62C-114B05A1963E}"/>
              </a:ext>
            </a:extLst>
          </p:cNvPr>
          <p:cNvSpPr txBox="1"/>
          <p:nvPr/>
        </p:nvSpPr>
        <p:spPr>
          <a:xfrm>
            <a:off x="2508233" y="2159725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42E6D4-1F2C-4D21-8EC1-AF0298997DBF}"/>
              </a:ext>
            </a:extLst>
          </p:cNvPr>
          <p:cNvSpPr txBox="1"/>
          <p:nvPr/>
        </p:nvSpPr>
        <p:spPr>
          <a:xfrm>
            <a:off x="7205377" y="201324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ETL</a:t>
            </a:r>
          </a:p>
        </p:txBody>
      </p:sp>
      <p:pic>
        <p:nvPicPr>
          <p:cNvPr id="4100" name="Picture 4" descr="kissclipart-free-setting-png-icon-clipart-national-geographic-0fbca4ff53d6eda3.jpg (900×880)">
            <a:extLst>
              <a:ext uri="{FF2B5EF4-FFF2-40B4-BE49-F238E27FC236}">
                <a16:creationId xmlns:a16="http://schemas.microsoft.com/office/drawing/2014/main" id="{71E2482C-883B-410E-9F17-D581B761D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633" y="2696291"/>
            <a:ext cx="34623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kissclipart-free-setting-png-icon-clipart-national-geographic-0fbca4ff53d6eda3.jpg (900×880)">
            <a:extLst>
              <a:ext uri="{FF2B5EF4-FFF2-40B4-BE49-F238E27FC236}">
                <a16:creationId xmlns:a16="http://schemas.microsoft.com/office/drawing/2014/main" id="{1270D94E-4E59-423A-9E68-CB90BD5C0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812" y="2661455"/>
            <a:ext cx="34623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kissclipart-free-setting-png-icon-clipart-national-geographic-0fbca4ff53d6eda3.jpg (900×880)">
            <a:extLst>
              <a:ext uri="{FF2B5EF4-FFF2-40B4-BE49-F238E27FC236}">
                <a16:creationId xmlns:a16="http://schemas.microsoft.com/office/drawing/2014/main" id="{4EE42C4F-8FB9-4454-A96B-4024E8B07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887" y="2721113"/>
            <a:ext cx="34623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kissclipart-free-setting-png-icon-clipart-national-geographic-0fbca4ff53d6eda3.jpg (900×880)">
            <a:extLst>
              <a:ext uri="{FF2B5EF4-FFF2-40B4-BE49-F238E27FC236}">
                <a16:creationId xmlns:a16="http://schemas.microsoft.com/office/drawing/2014/main" id="{FD2A74AC-BB32-4F32-A2B5-A69E6FACC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74" y="2743609"/>
            <a:ext cx="34623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4C2D1E3-DDA8-448C-B4C9-DC95BD1E6FC3}"/>
              </a:ext>
            </a:extLst>
          </p:cNvPr>
          <p:cNvSpPr txBox="1"/>
          <p:nvPr/>
        </p:nvSpPr>
        <p:spPr>
          <a:xfrm>
            <a:off x="2576565" y="4502970"/>
            <a:ext cx="490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-- Partial Extraction</a:t>
            </a:r>
          </a:p>
          <a:p>
            <a:r>
              <a:rPr lang="en-US" sz="1200" dirty="0"/>
              <a:t>        With update notification.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FB3B15-517F-419A-87EE-452F3BFBA8F9}"/>
              </a:ext>
            </a:extLst>
          </p:cNvPr>
          <p:cNvSpPr txBox="1"/>
          <p:nvPr/>
        </p:nvSpPr>
        <p:spPr>
          <a:xfrm>
            <a:off x="2607724" y="5131916"/>
            <a:ext cx="490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-- Partial Extraction</a:t>
            </a:r>
          </a:p>
          <a:p>
            <a:r>
              <a:rPr lang="en-US" sz="1200" dirty="0"/>
              <a:t>        Without update notification.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29A08A-2860-486F-966B-24F3660B0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628" y="4363376"/>
            <a:ext cx="3450367" cy="1854939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6EE49D4A-AAFA-40C5-A6AD-381BE882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57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2C9B44-CA09-479C-97BA-28D4FD628A2B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is Extract Transformation Load (ETL)?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108686-904D-4A00-AB12-12939E9FDA73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Abstract</a:t>
            </a:r>
          </a:p>
        </p:txBody>
      </p:sp>
      <p:sp>
        <p:nvSpPr>
          <p:cNvPr id="5" name="원통형 4">
            <a:extLst>
              <a:ext uri="{FF2B5EF4-FFF2-40B4-BE49-F238E27FC236}">
                <a16:creationId xmlns:a16="http://schemas.microsoft.com/office/drawing/2014/main" id="{761941BC-FE93-44B2-87A1-AB954A5784D9}"/>
              </a:ext>
            </a:extLst>
          </p:cNvPr>
          <p:cNvSpPr/>
          <p:nvPr/>
        </p:nvSpPr>
        <p:spPr>
          <a:xfrm>
            <a:off x="4390134" y="1750421"/>
            <a:ext cx="1454332" cy="1428205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gbin-database-transparent-data-encryption-big-data-computer-data-storage-others-EGhLsD6rieB08FfcPfd1ATcVu.jpg (728×508)">
            <a:extLst>
              <a:ext uri="{FF2B5EF4-FFF2-40B4-BE49-F238E27FC236}">
                <a16:creationId xmlns:a16="http://schemas.microsoft.com/office/drawing/2014/main" id="{FB4E467B-8C5B-4C93-A097-D9CC26685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0" y="1898467"/>
            <a:ext cx="1080300" cy="8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gbin-database-transparent-data-encryption-big-data-computer-data-storage-others-EGhLsD6rieB08FfcPfd1ATcVu.jpg (728×508)">
            <a:extLst>
              <a:ext uri="{FF2B5EF4-FFF2-40B4-BE49-F238E27FC236}">
                <a16:creationId xmlns:a16="http://schemas.microsoft.com/office/drawing/2014/main" id="{888C3126-E2C4-44DB-B70B-FF143C87C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2" y="2029096"/>
            <a:ext cx="1080300" cy="8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gbin-database-transparent-data-encryption-big-data-computer-data-storage-others-EGhLsD6rieB08FfcPfd1ATcVu.jpg (728×508)">
            <a:extLst>
              <a:ext uri="{FF2B5EF4-FFF2-40B4-BE49-F238E27FC236}">
                <a16:creationId xmlns:a16="http://schemas.microsoft.com/office/drawing/2014/main" id="{64A9F64D-4A35-4C50-A068-DD907B75C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1" y="2159725"/>
            <a:ext cx="1080300" cy="8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원통형 8">
            <a:extLst>
              <a:ext uri="{FF2B5EF4-FFF2-40B4-BE49-F238E27FC236}">
                <a16:creationId xmlns:a16="http://schemas.microsoft.com/office/drawing/2014/main" id="{273014FF-CC9A-4F7C-B1EB-BC64982E0B3F}"/>
              </a:ext>
            </a:extLst>
          </p:cNvPr>
          <p:cNvSpPr/>
          <p:nvPr/>
        </p:nvSpPr>
        <p:spPr>
          <a:xfrm>
            <a:off x="9142095" y="1389015"/>
            <a:ext cx="1854927" cy="2412275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BB2A4-C28D-4932-9FC4-7F044A801B14}"/>
              </a:ext>
            </a:extLst>
          </p:cNvPr>
          <p:cNvSpPr txBox="1"/>
          <p:nvPr/>
        </p:nvSpPr>
        <p:spPr>
          <a:xfrm>
            <a:off x="640137" y="305966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052ED7-2C04-4553-A5A6-22C92014B161}"/>
              </a:ext>
            </a:extLst>
          </p:cNvPr>
          <p:cNvSpPr txBox="1"/>
          <p:nvPr/>
        </p:nvSpPr>
        <p:spPr>
          <a:xfrm>
            <a:off x="4613711" y="2382574"/>
            <a:ext cx="964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Staging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835C4-83FF-4E0B-A182-5322C0AC103E}"/>
              </a:ext>
            </a:extLst>
          </p:cNvPr>
          <p:cNvSpPr txBox="1"/>
          <p:nvPr/>
        </p:nvSpPr>
        <p:spPr>
          <a:xfrm>
            <a:off x="9458365" y="2464523"/>
            <a:ext cx="1222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Data Warehouse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AB7C7A1-DA6C-4B6E-9B30-920F6044EED4}"/>
              </a:ext>
            </a:extLst>
          </p:cNvPr>
          <p:cNvSpPr/>
          <p:nvPr/>
        </p:nvSpPr>
        <p:spPr>
          <a:xfrm>
            <a:off x="1628503" y="2382574"/>
            <a:ext cx="2578752" cy="2769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E55A485-806E-4560-8885-FD6E1FBC91DB}"/>
              </a:ext>
            </a:extLst>
          </p:cNvPr>
          <p:cNvSpPr/>
          <p:nvPr/>
        </p:nvSpPr>
        <p:spPr>
          <a:xfrm>
            <a:off x="5894604" y="2318153"/>
            <a:ext cx="3128416" cy="2769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8FF591A8-9149-45AA-A10A-206BB2015D53}"/>
              </a:ext>
            </a:extLst>
          </p:cNvPr>
          <p:cNvSpPr/>
          <p:nvPr/>
        </p:nvSpPr>
        <p:spPr>
          <a:xfrm>
            <a:off x="7539617" y="4015138"/>
            <a:ext cx="345259" cy="2555967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왼쪽 대괄호 14">
            <a:extLst>
              <a:ext uri="{FF2B5EF4-FFF2-40B4-BE49-F238E27FC236}">
                <a16:creationId xmlns:a16="http://schemas.microsoft.com/office/drawing/2014/main" id="{777729B8-4F24-45A1-8823-01452AB52284}"/>
              </a:ext>
            </a:extLst>
          </p:cNvPr>
          <p:cNvSpPr/>
          <p:nvPr/>
        </p:nvSpPr>
        <p:spPr>
          <a:xfrm>
            <a:off x="2641880" y="4021773"/>
            <a:ext cx="287381" cy="2549332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AAECBE-D06D-4EFF-8A6C-CF368551F4A0}"/>
              </a:ext>
            </a:extLst>
          </p:cNvPr>
          <p:cNvSpPr txBox="1"/>
          <p:nvPr/>
        </p:nvSpPr>
        <p:spPr>
          <a:xfrm>
            <a:off x="4505134" y="3823155"/>
            <a:ext cx="1453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Transformation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CD03B6-D302-48B9-B62C-114B05A1963E}"/>
              </a:ext>
            </a:extLst>
          </p:cNvPr>
          <p:cNvSpPr txBox="1"/>
          <p:nvPr/>
        </p:nvSpPr>
        <p:spPr>
          <a:xfrm>
            <a:off x="2508233" y="2159725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42E6D4-1F2C-4D21-8EC1-AF0298997DBF}"/>
              </a:ext>
            </a:extLst>
          </p:cNvPr>
          <p:cNvSpPr txBox="1"/>
          <p:nvPr/>
        </p:nvSpPr>
        <p:spPr>
          <a:xfrm>
            <a:off x="7205377" y="201324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ETL</a:t>
            </a:r>
          </a:p>
        </p:txBody>
      </p:sp>
      <p:pic>
        <p:nvPicPr>
          <p:cNvPr id="4100" name="Picture 4" descr="kissclipart-free-setting-png-icon-clipart-national-geographic-0fbca4ff53d6eda3.jpg (900×880)">
            <a:extLst>
              <a:ext uri="{FF2B5EF4-FFF2-40B4-BE49-F238E27FC236}">
                <a16:creationId xmlns:a16="http://schemas.microsoft.com/office/drawing/2014/main" id="{71E2482C-883B-410E-9F17-D581B761D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633" y="2696291"/>
            <a:ext cx="34623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kissclipart-free-setting-png-icon-clipart-national-geographic-0fbca4ff53d6eda3.jpg (900×880)">
            <a:extLst>
              <a:ext uri="{FF2B5EF4-FFF2-40B4-BE49-F238E27FC236}">
                <a16:creationId xmlns:a16="http://schemas.microsoft.com/office/drawing/2014/main" id="{1270D94E-4E59-423A-9E68-CB90BD5C0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812" y="2661455"/>
            <a:ext cx="34623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kissclipart-free-setting-png-icon-clipart-national-geographic-0fbca4ff53d6eda3.jpg (900×880)">
            <a:extLst>
              <a:ext uri="{FF2B5EF4-FFF2-40B4-BE49-F238E27FC236}">
                <a16:creationId xmlns:a16="http://schemas.microsoft.com/office/drawing/2014/main" id="{4EE42C4F-8FB9-4454-A96B-4024E8B07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887" y="2721113"/>
            <a:ext cx="34623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kissclipart-free-setting-png-icon-clipart-national-geographic-0fbca4ff53d6eda3.jpg (900×880)">
            <a:extLst>
              <a:ext uri="{FF2B5EF4-FFF2-40B4-BE49-F238E27FC236}">
                <a16:creationId xmlns:a16="http://schemas.microsoft.com/office/drawing/2014/main" id="{FD2A74AC-BB32-4F32-A2B5-A69E6FACC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74" y="2743609"/>
            <a:ext cx="34623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B111E5-54A7-4BB5-8606-48E464A71C6A}"/>
              </a:ext>
            </a:extLst>
          </p:cNvPr>
          <p:cNvSpPr txBox="1"/>
          <p:nvPr/>
        </p:nvSpPr>
        <p:spPr>
          <a:xfrm>
            <a:off x="2739265" y="4668580"/>
            <a:ext cx="5101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Extracted into a staging server is a raw data and can not be used as it is. It needs to be Cleansed, Mapped and Transformed.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59DB6F-A44D-4CD4-B824-4EB3B2DF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70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2C9B44-CA09-479C-97BA-28D4FD628A2B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is Extract Transformation Load (ETL)?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108686-904D-4A00-AB12-12939E9FDA73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Abstract</a:t>
            </a:r>
          </a:p>
        </p:txBody>
      </p:sp>
      <p:sp>
        <p:nvSpPr>
          <p:cNvPr id="5" name="원통형 4">
            <a:extLst>
              <a:ext uri="{FF2B5EF4-FFF2-40B4-BE49-F238E27FC236}">
                <a16:creationId xmlns:a16="http://schemas.microsoft.com/office/drawing/2014/main" id="{761941BC-FE93-44B2-87A1-AB954A5784D9}"/>
              </a:ext>
            </a:extLst>
          </p:cNvPr>
          <p:cNvSpPr/>
          <p:nvPr/>
        </p:nvSpPr>
        <p:spPr>
          <a:xfrm>
            <a:off x="4390134" y="1750421"/>
            <a:ext cx="1454332" cy="1428205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gbin-database-transparent-data-encryption-big-data-computer-data-storage-others-EGhLsD6rieB08FfcPfd1ATcVu.jpg (728×508)">
            <a:extLst>
              <a:ext uri="{FF2B5EF4-FFF2-40B4-BE49-F238E27FC236}">
                <a16:creationId xmlns:a16="http://schemas.microsoft.com/office/drawing/2014/main" id="{FB4E467B-8C5B-4C93-A097-D9CC26685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0" y="1898467"/>
            <a:ext cx="1080300" cy="8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gbin-database-transparent-data-encryption-big-data-computer-data-storage-others-EGhLsD6rieB08FfcPfd1ATcVu.jpg (728×508)">
            <a:extLst>
              <a:ext uri="{FF2B5EF4-FFF2-40B4-BE49-F238E27FC236}">
                <a16:creationId xmlns:a16="http://schemas.microsoft.com/office/drawing/2014/main" id="{888C3126-E2C4-44DB-B70B-FF143C87C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2" y="2029096"/>
            <a:ext cx="1080300" cy="8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gbin-database-transparent-data-encryption-big-data-computer-data-storage-others-EGhLsD6rieB08FfcPfd1ATcVu.jpg (728×508)">
            <a:extLst>
              <a:ext uri="{FF2B5EF4-FFF2-40B4-BE49-F238E27FC236}">
                <a16:creationId xmlns:a16="http://schemas.microsoft.com/office/drawing/2014/main" id="{64A9F64D-4A35-4C50-A068-DD907B75C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1" y="2159725"/>
            <a:ext cx="1080300" cy="8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원통형 8">
            <a:extLst>
              <a:ext uri="{FF2B5EF4-FFF2-40B4-BE49-F238E27FC236}">
                <a16:creationId xmlns:a16="http://schemas.microsoft.com/office/drawing/2014/main" id="{273014FF-CC9A-4F7C-B1EB-BC64982E0B3F}"/>
              </a:ext>
            </a:extLst>
          </p:cNvPr>
          <p:cNvSpPr/>
          <p:nvPr/>
        </p:nvSpPr>
        <p:spPr>
          <a:xfrm>
            <a:off x="9142095" y="1389015"/>
            <a:ext cx="1854927" cy="2412275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BB2A4-C28D-4932-9FC4-7F044A801B14}"/>
              </a:ext>
            </a:extLst>
          </p:cNvPr>
          <p:cNvSpPr txBox="1"/>
          <p:nvPr/>
        </p:nvSpPr>
        <p:spPr>
          <a:xfrm>
            <a:off x="640137" y="305966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052ED7-2C04-4553-A5A6-22C92014B161}"/>
              </a:ext>
            </a:extLst>
          </p:cNvPr>
          <p:cNvSpPr txBox="1"/>
          <p:nvPr/>
        </p:nvSpPr>
        <p:spPr>
          <a:xfrm>
            <a:off x="4613711" y="2382574"/>
            <a:ext cx="964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Staging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835C4-83FF-4E0B-A182-5322C0AC103E}"/>
              </a:ext>
            </a:extLst>
          </p:cNvPr>
          <p:cNvSpPr txBox="1"/>
          <p:nvPr/>
        </p:nvSpPr>
        <p:spPr>
          <a:xfrm>
            <a:off x="9458365" y="2464523"/>
            <a:ext cx="1222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Data Warehouse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AB7C7A1-DA6C-4B6E-9B30-920F6044EED4}"/>
              </a:ext>
            </a:extLst>
          </p:cNvPr>
          <p:cNvSpPr/>
          <p:nvPr/>
        </p:nvSpPr>
        <p:spPr>
          <a:xfrm>
            <a:off x="1628503" y="2382574"/>
            <a:ext cx="2578752" cy="2769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E55A485-806E-4560-8885-FD6E1FBC91DB}"/>
              </a:ext>
            </a:extLst>
          </p:cNvPr>
          <p:cNvSpPr/>
          <p:nvPr/>
        </p:nvSpPr>
        <p:spPr>
          <a:xfrm>
            <a:off x="5894604" y="2318153"/>
            <a:ext cx="3128416" cy="2769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8FF591A8-9149-45AA-A10A-206BB2015D53}"/>
              </a:ext>
            </a:extLst>
          </p:cNvPr>
          <p:cNvSpPr/>
          <p:nvPr/>
        </p:nvSpPr>
        <p:spPr>
          <a:xfrm>
            <a:off x="7335360" y="4143079"/>
            <a:ext cx="345259" cy="2555967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왼쪽 대괄호 14">
            <a:extLst>
              <a:ext uri="{FF2B5EF4-FFF2-40B4-BE49-F238E27FC236}">
                <a16:creationId xmlns:a16="http://schemas.microsoft.com/office/drawing/2014/main" id="{777729B8-4F24-45A1-8823-01452AB52284}"/>
              </a:ext>
            </a:extLst>
          </p:cNvPr>
          <p:cNvSpPr/>
          <p:nvPr/>
        </p:nvSpPr>
        <p:spPr>
          <a:xfrm>
            <a:off x="2437623" y="4149714"/>
            <a:ext cx="287381" cy="2549332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AAECBE-D06D-4EFF-8A6C-CF368551F4A0}"/>
              </a:ext>
            </a:extLst>
          </p:cNvPr>
          <p:cNvSpPr txBox="1"/>
          <p:nvPr/>
        </p:nvSpPr>
        <p:spPr>
          <a:xfrm>
            <a:off x="4650268" y="3910518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Loading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CD03B6-D302-48B9-B62C-114B05A1963E}"/>
              </a:ext>
            </a:extLst>
          </p:cNvPr>
          <p:cNvSpPr txBox="1"/>
          <p:nvPr/>
        </p:nvSpPr>
        <p:spPr>
          <a:xfrm>
            <a:off x="2508233" y="2159725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42E6D4-1F2C-4D21-8EC1-AF0298997DBF}"/>
              </a:ext>
            </a:extLst>
          </p:cNvPr>
          <p:cNvSpPr txBox="1"/>
          <p:nvPr/>
        </p:nvSpPr>
        <p:spPr>
          <a:xfrm>
            <a:off x="7205377" y="201324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ETL</a:t>
            </a:r>
          </a:p>
        </p:txBody>
      </p:sp>
      <p:pic>
        <p:nvPicPr>
          <p:cNvPr id="4100" name="Picture 4" descr="kissclipart-free-setting-png-icon-clipart-national-geographic-0fbca4ff53d6eda3.jpg (900×880)">
            <a:extLst>
              <a:ext uri="{FF2B5EF4-FFF2-40B4-BE49-F238E27FC236}">
                <a16:creationId xmlns:a16="http://schemas.microsoft.com/office/drawing/2014/main" id="{71E2482C-883B-410E-9F17-D581B761D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633" y="2696291"/>
            <a:ext cx="34623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kissclipart-free-setting-png-icon-clipart-national-geographic-0fbca4ff53d6eda3.jpg (900×880)">
            <a:extLst>
              <a:ext uri="{FF2B5EF4-FFF2-40B4-BE49-F238E27FC236}">
                <a16:creationId xmlns:a16="http://schemas.microsoft.com/office/drawing/2014/main" id="{1270D94E-4E59-423A-9E68-CB90BD5C0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812" y="2661455"/>
            <a:ext cx="34623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kissclipart-free-setting-png-icon-clipart-national-geographic-0fbca4ff53d6eda3.jpg (900×880)">
            <a:extLst>
              <a:ext uri="{FF2B5EF4-FFF2-40B4-BE49-F238E27FC236}">
                <a16:creationId xmlns:a16="http://schemas.microsoft.com/office/drawing/2014/main" id="{4EE42C4F-8FB9-4454-A96B-4024E8B07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887" y="2721113"/>
            <a:ext cx="34623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kissclipart-free-setting-png-icon-clipart-national-geographic-0fbca4ff53d6eda3.jpg (900×880)">
            <a:extLst>
              <a:ext uri="{FF2B5EF4-FFF2-40B4-BE49-F238E27FC236}">
                <a16:creationId xmlns:a16="http://schemas.microsoft.com/office/drawing/2014/main" id="{FD2A74AC-BB32-4F32-A2B5-A69E6FACC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74" y="2743609"/>
            <a:ext cx="346235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B111E5-54A7-4BB5-8606-48E464A71C6A}"/>
              </a:ext>
            </a:extLst>
          </p:cNvPr>
          <p:cNvSpPr txBox="1"/>
          <p:nvPr/>
        </p:nvSpPr>
        <p:spPr>
          <a:xfrm>
            <a:off x="2479367" y="4762184"/>
            <a:ext cx="5101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loading fetches the prepared data, applies it to the warehouse and stores it in the database.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CA663C-EB64-4E17-A4BD-A55BBF2C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43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966F700-B287-4886-97EE-5F626A29B71E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BD0AA-443B-4BAE-9265-DEF5261913F2}"/>
              </a:ext>
            </a:extLst>
          </p:cNvPr>
          <p:cNvSpPr txBox="1"/>
          <p:nvPr/>
        </p:nvSpPr>
        <p:spPr>
          <a:xfrm>
            <a:off x="3692770" y="1362807"/>
            <a:ext cx="313271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Abstract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Introduction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Related Work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Case Study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Proposed Solution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Conclusion and Future Work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4F20E-98D3-4459-BAD6-2480DDA8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97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18F5D8-C942-40E8-A3AD-838BEF889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076" y="1055077"/>
            <a:ext cx="3162741" cy="572203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8D5A30C-5FE8-4D33-975A-C9E50088C2C3}"/>
              </a:ext>
            </a:extLst>
          </p:cNvPr>
          <p:cNvSpPr/>
          <p:nvPr/>
        </p:nvSpPr>
        <p:spPr>
          <a:xfrm>
            <a:off x="8348076" y="993531"/>
            <a:ext cx="3162741" cy="578358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9DA891-A08B-4E6E-876C-057D038761CE}"/>
              </a:ext>
            </a:extLst>
          </p:cNvPr>
          <p:cNvSpPr/>
          <p:nvPr/>
        </p:nvSpPr>
        <p:spPr>
          <a:xfrm>
            <a:off x="8356868" y="1389184"/>
            <a:ext cx="2756609" cy="8792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DC8A94-A3F2-40B4-BB00-3E78A3BF4175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Role of Machine Learning in ETL Automation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4E6AC4-8371-4BE0-97AD-692A10134E99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8052B-1E97-4DCA-8AC9-C9F4DE18AF3F}"/>
              </a:ext>
            </a:extLst>
          </p:cNvPr>
          <p:cNvSpPr txBox="1"/>
          <p:nvPr/>
        </p:nvSpPr>
        <p:spPr>
          <a:xfrm>
            <a:off x="690751" y="2142079"/>
            <a:ext cx="56622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main purpose is for analytical reporting in the future.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main purpose will explore if there is any other option which can track changes and automatically initiate the process of loading data in DW.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37D330-2CAE-4031-960C-A91660350A03}"/>
              </a:ext>
            </a:extLst>
          </p:cNvPr>
          <p:cNvSpPr/>
          <p:nvPr/>
        </p:nvSpPr>
        <p:spPr>
          <a:xfrm>
            <a:off x="690751" y="1931065"/>
            <a:ext cx="5178669" cy="222445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02538F2-D118-4EA6-8486-292183AC437B}"/>
              </a:ext>
            </a:extLst>
          </p:cNvPr>
          <p:cNvCxnSpPr>
            <a:cxnSpLocks/>
          </p:cNvCxnSpPr>
          <p:nvPr/>
        </p:nvCxnSpPr>
        <p:spPr>
          <a:xfrm flipH="1">
            <a:off x="5869420" y="997915"/>
            <a:ext cx="2487448" cy="2036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2FF5767-14A7-4377-8F2C-92A367599CBC}"/>
              </a:ext>
            </a:extLst>
          </p:cNvPr>
          <p:cNvCxnSpPr>
            <a:cxnSpLocks/>
          </p:cNvCxnSpPr>
          <p:nvPr/>
        </p:nvCxnSpPr>
        <p:spPr>
          <a:xfrm flipH="1" flipV="1">
            <a:off x="5869420" y="3019242"/>
            <a:ext cx="2478656" cy="3757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A90C188E-2F9A-4206-89F9-11D3954D8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021" y="3499338"/>
            <a:ext cx="3200847" cy="313416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AA8319-2A35-400E-96D1-118DF9312DB8}"/>
              </a:ext>
            </a:extLst>
          </p:cNvPr>
          <p:cNvSpPr/>
          <p:nvPr/>
        </p:nvSpPr>
        <p:spPr>
          <a:xfrm>
            <a:off x="8818021" y="3499338"/>
            <a:ext cx="3271402" cy="3200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E705775-2C38-48EE-A978-E919F0F0A89B}"/>
              </a:ext>
            </a:extLst>
          </p:cNvPr>
          <p:cNvSpPr/>
          <p:nvPr/>
        </p:nvSpPr>
        <p:spPr>
          <a:xfrm>
            <a:off x="8897815" y="4466493"/>
            <a:ext cx="3082947" cy="10550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8237E3-6D0A-4C2E-A8A7-BDFFD4446356}"/>
              </a:ext>
            </a:extLst>
          </p:cNvPr>
          <p:cNvSpPr/>
          <p:nvPr/>
        </p:nvSpPr>
        <p:spPr>
          <a:xfrm>
            <a:off x="8897815" y="4607171"/>
            <a:ext cx="2453054" cy="10550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3E1E5F3-2B75-44C0-BB98-550458E19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19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24FCD4-40C8-449A-B804-D425D5A292AD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 Event-Based Near Real-Time Data Integration Architecture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3D6E4A-F34F-45E5-93A3-3F1A8621ABD7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Related Work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5638B9-BF55-41BB-8298-294866011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32" y="647312"/>
            <a:ext cx="5992061" cy="55633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5FD331-6146-4F33-B207-C729F6419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00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24FCD4-40C8-449A-B804-D425D5A292AD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 Event-Based Near Real-Time Data Integration Architecture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3D6E4A-F34F-45E5-93A3-3F1A8621ABD7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Related Work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5638B9-BF55-41BB-8298-294866011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32" y="647312"/>
            <a:ext cx="5992061" cy="55633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13D28E-A22D-4E88-95AE-7888A7675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600" y="2443843"/>
            <a:ext cx="5676900" cy="3276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510301C-6F27-488D-B01F-40E50D9C668F}"/>
              </a:ext>
            </a:extLst>
          </p:cNvPr>
          <p:cNvSpPr/>
          <p:nvPr/>
        </p:nvSpPr>
        <p:spPr>
          <a:xfrm>
            <a:off x="2670600" y="2443843"/>
            <a:ext cx="5828966" cy="3276600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CBE803-D229-487D-82C0-D313DB3FDBD1}"/>
              </a:ext>
            </a:extLst>
          </p:cNvPr>
          <p:cNvSpPr txBox="1"/>
          <p:nvPr/>
        </p:nvSpPr>
        <p:spPr>
          <a:xfrm>
            <a:off x="8662661" y="3555507"/>
            <a:ext cx="350304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Master data </a:t>
            </a:r>
          </a:p>
          <a:p>
            <a:r>
              <a:rPr lang="en-US" dirty="0"/>
              <a:t>    </a:t>
            </a:r>
            <a:r>
              <a:rPr lang="en-US" sz="1200" dirty="0"/>
              <a:t>-</a:t>
            </a:r>
            <a:r>
              <a:rPr lang="en-US" dirty="0"/>
              <a:t> </a:t>
            </a:r>
            <a:r>
              <a:rPr lang="en-US" sz="1200" dirty="0"/>
              <a:t>Master data is not extracted in each transaction.</a:t>
            </a:r>
          </a:p>
          <a:p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Transactional data</a:t>
            </a:r>
          </a:p>
          <a:p>
            <a:r>
              <a:rPr lang="en-US" sz="1200" dirty="0"/>
              <a:t>      - Transaction data is followed by the required enrichment process and master data is directed to the master data repository.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F8031AF-4453-48F8-910A-95F4A6B0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86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694555-43EB-4BA5-9B9B-50D733531D8C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Existing Method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F34FE7-470B-4AD1-8C9E-F45EF0CFC736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Case Study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0DDF5-C868-444B-B45C-2F7F188AC9DB}"/>
              </a:ext>
            </a:extLst>
          </p:cNvPr>
          <p:cNvSpPr txBox="1"/>
          <p:nvPr/>
        </p:nvSpPr>
        <p:spPr>
          <a:xfrm>
            <a:off x="3047577" y="2525486"/>
            <a:ext cx="35290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Case Study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Retail Domain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Marketing Domain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Financial Services Domain</a:t>
            </a:r>
          </a:p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E679B8-AFB9-4691-B419-A31210FE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72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694555-43EB-4BA5-9B9B-50D733531D8C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1. Retail Domain Screen layout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F34FE7-470B-4AD1-8C9E-F45EF0CFC736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Case Study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F3630B-3F37-48E1-97D1-8AB2AD293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469" y="1185533"/>
            <a:ext cx="6057900" cy="46863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24F3D0-AE03-4A49-89BD-8A8553D6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9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694555-43EB-4BA5-9B9B-50D733531D8C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1. Retail Domain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F34FE7-470B-4AD1-8C9E-F45EF0CFC736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Case Study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96E928-7C3C-4760-BD0C-7BD133C87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332" y="707174"/>
            <a:ext cx="6668431" cy="6094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74D9AD-1145-47E9-8668-2CA0F895C3BB}"/>
              </a:ext>
            </a:extLst>
          </p:cNvPr>
          <p:cNvSpPr txBox="1"/>
          <p:nvPr/>
        </p:nvSpPr>
        <p:spPr>
          <a:xfrm>
            <a:off x="1" y="2255520"/>
            <a:ext cx="5472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Amazon deploys code in every 11.7 sec in a day for production.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Netflix deploys code at least thousand times per day.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238243-72A2-4B13-960F-EFDED8F1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25</a:t>
            </a:fld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FC3B55-5C88-44EA-B15D-3642D1C995BC}"/>
              </a:ext>
            </a:extLst>
          </p:cNvPr>
          <p:cNvSpPr/>
          <p:nvPr/>
        </p:nvSpPr>
        <p:spPr>
          <a:xfrm>
            <a:off x="4145279" y="5460274"/>
            <a:ext cx="1480456" cy="3317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Amazon deploys</a:t>
            </a:r>
          </a:p>
        </p:txBody>
      </p:sp>
    </p:spTree>
    <p:extLst>
      <p:ext uri="{BB962C8B-B14F-4D97-AF65-F5344CB8AC3E}">
        <p14:creationId xmlns:p14="http://schemas.microsoft.com/office/powerpoint/2010/main" val="2820038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694555-43EB-4BA5-9B9B-50D733531D8C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2. Marketing Domain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F34FE7-470B-4AD1-8C9E-F45EF0CFC736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E021F-E9B9-4DAE-8412-3B0FE47853AD}"/>
              </a:ext>
            </a:extLst>
          </p:cNvPr>
          <p:cNvSpPr txBox="1"/>
          <p:nvPr/>
        </p:nvSpPr>
        <p:spPr>
          <a:xfrm>
            <a:off x="957943" y="2002972"/>
            <a:ext cx="79857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Philippine based retail affiliated marketing company.</a:t>
            </a:r>
          </a:p>
          <a:p>
            <a:r>
              <a:rPr lang="en-US" dirty="0"/>
              <a:t>        -- The company wants to do finer target marketing by emails, gain and loss data.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Now the challenge is how to automate these processes to ensure that all processes executed successfully.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71A44C-CC02-464A-8BE6-5BFD68F7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30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694555-43EB-4BA5-9B9B-50D733531D8C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2. Marketing Domain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F34FE7-470B-4AD1-8C9E-F45EF0CFC736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Case Study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09D426-2D3A-4750-96E0-23209E7F9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469" y="842167"/>
            <a:ext cx="8772462" cy="569674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C92C5A-D7E5-41AF-AD54-4EFA8EBC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72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694555-43EB-4BA5-9B9B-50D733531D8C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2. Marketing Domain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F34FE7-470B-4AD1-8C9E-F45EF0CFC736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Case Study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09D426-2D3A-4750-96E0-23209E7F9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515" y="998639"/>
            <a:ext cx="7478169" cy="5696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6682A5-2876-4926-9388-6B487D0E2F6A}"/>
              </a:ext>
            </a:extLst>
          </p:cNvPr>
          <p:cNvSpPr txBox="1"/>
          <p:nvPr/>
        </p:nvSpPr>
        <p:spPr>
          <a:xfrm>
            <a:off x="121920" y="3065418"/>
            <a:ext cx="43685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Missing data or non-accurate data are also causing serious implications in many cases.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There are some scenarios where bad quality data disturbs in making important decisions.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1C440A-BDF2-4651-A2B2-B06EAFD5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93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694555-43EB-4BA5-9B9B-50D733531D8C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3. Financial Services Domain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F34FE7-470B-4AD1-8C9E-F45EF0CFC736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Case Study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4DA14C-B59C-4F49-9150-1815BBA55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12" y="888274"/>
            <a:ext cx="9696763" cy="596972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BFD22-7426-4BC3-AA33-34A6233F8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02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FA4952-3144-44FF-A98F-80C22211F142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Warehouse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B4A82F-7072-4472-AD2B-D6DC1094A3CE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Abstract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B8EB78-3839-43B6-ACDC-84FE45682840}"/>
              </a:ext>
            </a:extLst>
          </p:cNvPr>
          <p:cNvSpPr/>
          <p:nvPr/>
        </p:nvSpPr>
        <p:spPr>
          <a:xfrm>
            <a:off x="2568606" y="2312628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is Data Warehouse?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2F08BF-B5D8-4DD5-884D-994F39701F57}"/>
              </a:ext>
            </a:extLst>
          </p:cNvPr>
          <p:cNvSpPr/>
          <p:nvPr/>
        </p:nvSpPr>
        <p:spPr>
          <a:xfrm>
            <a:off x="2568606" y="3065524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is Extract Transformation Load (ETL)?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9DD6A3-D843-4932-80C3-0986022E6E61}"/>
              </a:ext>
            </a:extLst>
          </p:cNvPr>
          <p:cNvSpPr/>
          <p:nvPr/>
        </p:nvSpPr>
        <p:spPr>
          <a:xfrm>
            <a:off x="2568606" y="3843176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Difference between Data warehouse and ETL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B1D652-EEFE-42E1-999A-EAD51C8BE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250EEA-6865-4DBC-844B-AEC25C2DDFBB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Proposed Solution Types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5F3E139-6ED3-4BD9-BA6B-6E01DE5E83E5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Proposed Solution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14490-C999-4B77-B225-8083E347FC6C}"/>
              </a:ext>
            </a:extLst>
          </p:cNvPr>
          <p:cNvSpPr txBox="1"/>
          <p:nvPr/>
        </p:nvSpPr>
        <p:spPr>
          <a:xfrm>
            <a:off x="3370217" y="2107474"/>
            <a:ext cx="32226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Automated Data Integration.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Details of Major Components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BC5C02-7FDA-4555-8ECB-62E0CF29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97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250EEA-6865-4DBC-844B-AEC25C2DDFBB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Automated Data Integration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5F3E139-6ED3-4BD9-BA6B-6E01DE5E83E5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Proposed Solution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1146F4-2B8E-4B8C-BD1F-AA784EEC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465" y="1295102"/>
            <a:ext cx="5410955" cy="42677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EBB08A4-1320-439C-8619-8F23A12542E3}"/>
              </a:ext>
            </a:extLst>
          </p:cNvPr>
          <p:cNvSpPr/>
          <p:nvPr/>
        </p:nvSpPr>
        <p:spPr>
          <a:xfrm>
            <a:off x="4859383" y="1364774"/>
            <a:ext cx="1105988" cy="1064921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EB974E-1B29-49DF-815A-E21355CDA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31</a:t>
            </a:fld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8E5F1C-EE6F-4E79-92F2-24BBC48BA83B}"/>
              </a:ext>
            </a:extLst>
          </p:cNvPr>
          <p:cNvSpPr/>
          <p:nvPr/>
        </p:nvSpPr>
        <p:spPr>
          <a:xfrm>
            <a:off x="4929051" y="3895845"/>
            <a:ext cx="1036320" cy="1064921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49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250EEA-6865-4DBC-844B-AEC25C2DDFBB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Automated Data Integration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5F3E139-6ED3-4BD9-BA6B-6E01DE5E83E5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Proposed Solution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1146F4-2B8E-4B8C-BD1F-AA784EEC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472" y="1225430"/>
            <a:ext cx="5410955" cy="42677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EBB08A4-1320-439C-8619-8F23A12542E3}"/>
              </a:ext>
            </a:extLst>
          </p:cNvPr>
          <p:cNvSpPr/>
          <p:nvPr/>
        </p:nvSpPr>
        <p:spPr>
          <a:xfrm>
            <a:off x="8725989" y="1364774"/>
            <a:ext cx="1105988" cy="995249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85FD82-3CE6-4547-9034-24C816DA9BB3}"/>
              </a:ext>
            </a:extLst>
          </p:cNvPr>
          <p:cNvSpPr txBox="1"/>
          <p:nvPr/>
        </p:nvSpPr>
        <p:spPr>
          <a:xfrm>
            <a:off x="505367" y="6098283"/>
            <a:ext cx="11181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company can support easily multiple weekly deployments by using Database Release Automation component.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It is reducing the processing time significantly and produce a good quality of data from the data warehouse.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37A8A6-65A7-4867-9A1C-3A51ED938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" y="687977"/>
            <a:ext cx="6235338" cy="525308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1064448-0EA7-43A6-AEFC-860D0F0C1019}"/>
              </a:ext>
            </a:extLst>
          </p:cNvPr>
          <p:cNvSpPr/>
          <p:nvPr/>
        </p:nvSpPr>
        <p:spPr>
          <a:xfrm>
            <a:off x="34848" y="568497"/>
            <a:ext cx="6217907" cy="547769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500391-4C4E-4E51-AF5C-51D2F3229736}"/>
              </a:ext>
            </a:extLst>
          </p:cNvPr>
          <p:cNvSpPr/>
          <p:nvPr/>
        </p:nvSpPr>
        <p:spPr>
          <a:xfrm>
            <a:off x="1933303" y="470263"/>
            <a:ext cx="2307771" cy="217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Existing Method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28914C-2332-4CF3-84DB-16557622ACB3}"/>
              </a:ext>
            </a:extLst>
          </p:cNvPr>
          <p:cNvSpPr/>
          <p:nvPr/>
        </p:nvSpPr>
        <p:spPr>
          <a:xfrm>
            <a:off x="6679473" y="568497"/>
            <a:ext cx="5410955" cy="517916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2DD9A1-6AF5-4097-8A33-97CAEF1EC599}"/>
              </a:ext>
            </a:extLst>
          </p:cNvPr>
          <p:cNvSpPr/>
          <p:nvPr/>
        </p:nvSpPr>
        <p:spPr>
          <a:xfrm>
            <a:off x="8125097" y="458482"/>
            <a:ext cx="2307771" cy="217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Proposed Method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01CBA0-6A63-424B-B473-ED13A6439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06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250EEA-6865-4DBC-844B-AEC25C2DDFBB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Automated Data Integration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5F3E139-6ED3-4BD9-BA6B-6E01DE5E83E5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Proposed Solution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1146F4-2B8E-4B8C-BD1F-AA784EEC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472" y="1225430"/>
            <a:ext cx="5410955" cy="42677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EBB08A4-1320-439C-8619-8F23A12542E3}"/>
              </a:ext>
            </a:extLst>
          </p:cNvPr>
          <p:cNvSpPr/>
          <p:nvPr/>
        </p:nvSpPr>
        <p:spPr>
          <a:xfrm>
            <a:off x="8691154" y="3829299"/>
            <a:ext cx="1105988" cy="995249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85FD82-3CE6-4547-9034-24C816DA9BB3}"/>
              </a:ext>
            </a:extLst>
          </p:cNvPr>
          <p:cNvSpPr txBox="1"/>
          <p:nvPr/>
        </p:nvSpPr>
        <p:spPr>
          <a:xfrm>
            <a:off x="505367" y="6098283"/>
            <a:ext cx="11181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company can support easily multiple weekly deployments by using Database Release Automation component.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It is reducing the processing time significantly and produce a good quality of data from the data warehouse.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064448-0EA7-43A6-AEFC-860D0F0C1019}"/>
              </a:ext>
            </a:extLst>
          </p:cNvPr>
          <p:cNvSpPr/>
          <p:nvPr/>
        </p:nvSpPr>
        <p:spPr>
          <a:xfrm>
            <a:off x="34848" y="568497"/>
            <a:ext cx="6217907" cy="547769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28914C-2332-4CF3-84DB-16557622ACB3}"/>
              </a:ext>
            </a:extLst>
          </p:cNvPr>
          <p:cNvSpPr/>
          <p:nvPr/>
        </p:nvSpPr>
        <p:spPr>
          <a:xfrm>
            <a:off x="6679473" y="568497"/>
            <a:ext cx="5410955" cy="517916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2DD9A1-6AF5-4097-8A33-97CAEF1EC599}"/>
              </a:ext>
            </a:extLst>
          </p:cNvPr>
          <p:cNvSpPr/>
          <p:nvPr/>
        </p:nvSpPr>
        <p:spPr>
          <a:xfrm>
            <a:off x="8125097" y="458482"/>
            <a:ext cx="2307771" cy="217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Proposed Method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01CBA0-6A63-424B-B473-ED13A6439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33</a:t>
            </a:fld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06E253-21B7-4815-85DA-6C797BB3F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2" y="595418"/>
            <a:ext cx="6064098" cy="53786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050B29-5C4D-4761-9801-86EBDCE9DEE0}"/>
              </a:ext>
            </a:extLst>
          </p:cNvPr>
          <p:cNvSpPr/>
          <p:nvPr/>
        </p:nvSpPr>
        <p:spPr>
          <a:xfrm>
            <a:off x="1933303" y="470263"/>
            <a:ext cx="2307771" cy="217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Existing Method</a:t>
            </a:r>
          </a:p>
        </p:txBody>
      </p:sp>
    </p:spTree>
    <p:extLst>
      <p:ext uri="{BB962C8B-B14F-4D97-AF65-F5344CB8AC3E}">
        <p14:creationId xmlns:p14="http://schemas.microsoft.com/office/powerpoint/2010/main" val="4126295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250EEA-6865-4DBC-844B-AEC25C2DDFBB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Details of Major Components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5F3E139-6ED3-4BD9-BA6B-6E01DE5E83E5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Proposed Solution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B0F3E4-937B-4AEC-B3FB-D99D127BF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10" y="833075"/>
            <a:ext cx="7735380" cy="519185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552E34-EEB0-48AC-867A-B536781F7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44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250EEA-6865-4DBC-844B-AEC25C2DDFBB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Details of Major Components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5F3E139-6ED3-4BD9-BA6B-6E01DE5E83E5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Proposed Solution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B0F3E4-937B-4AEC-B3FB-D99D127BF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10" y="833075"/>
            <a:ext cx="7735380" cy="51918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4256D3-A1C5-415C-A7D2-AFF84B25C4C2}"/>
              </a:ext>
            </a:extLst>
          </p:cNvPr>
          <p:cNvSpPr/>
          <p:nvPr/>
        </p:nvSpPr>
        <p:spPr>
          <a:xfrm>
            <a:off x="5016137" y="3535680"/>
            <a:ext cx="1619794" cy="435429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7B88CF-A5B3-4844-B610-1FF21C43C7F3}"/>
              </a:ext>
            </a:extLst>
          </p:cNvPr>
          <p:cNvSpPr/>
          <p:nvPr/>
        </p:nvSpPr>
        <p:spPr>
          <a:xfrm>
            <a:off x="2838994" y="4748454"/>
            <a:ext cx="1583876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https://jenkins.io/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6ACCC4A-EC8A-46BB-A4EC-3F8EBDE1AF53}"/>
              </a:ext>
            </a:extLst>
          </p:cNvPr>
          <p:cNvCxnSpPr>
            <a:stCxn id="3" idx="2"/>
          </p:cNvCxnSpPr>
          <p:nvPr/>
        </p:nvCxnSpPr>
        <p:spPr>
          <a:xfrm flipH="1">
            <a:off x="3553097" y="3971109"/>
            <a:ext cx="2272937" cy="777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380F0C7-B725-4726-8236-E009DA745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54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250EEA-6865-4DBC-844B-AEC25C2DDFBB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Details of Major Components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5F3E139-6ED3-4BD9-BA6B-6E01DE5E83E5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Proposed Solution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B0F3E4-937B-4AEC-B3FB-D99D127BF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10" y="833075"/>
            <a:ext cx="7735380" cy="51918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4256D3-A1C5-415C-A7D2-AFF84B25C4C2}"/>
              </a:ext>
            </a:extLst>
          </p:cNvPr>
          <p:cNvSpPr/>
          <p:nvPr/>
        </p:nvSpPr>
        <p:spPr>
          <a:xfrm>
            <a:off x="5016137" y="3535680"/>
            <a:ext cx="1619794" cy="435429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7B88CF-A5B3-4844-B610-1FF21C43C7F3}"/>
              </a:ext>
            </a:extLst>
          </p:cNvPr>
          <p:cNvSpPr/>
          <p:nvPr/>
        </p:nvSpPr>
        <p:spPr>
          <a:xfrm>
            <a:off x="2838994" y="4748454"/>
            <a:ext cx="1583876" cy="435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https://jenkins.io/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6ACCC4A-EC8A-46BB-A4EC-3F8EBDE1AF53}"/>
              </a:ext>
            </a:extLst>
          </p:cNvPr>
          <p:cNvCxnSpPr>
            <a:stCxn id="3" idx="2"/>
          </p:cNvCxnSpPr>
          <p:nvPr/>
        </p:nvCxnSpPr>
        <p:spPr>
          <a:xfrm flipH="1">
            <a:off x="3553097" y="3971109"/>
            <a:ext cx="2272937" cy="777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CFD78F9-0877-438C-B773-F7DDC20AA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84" y="470516"/>
            <a:ext cx="11009431" cy="638748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AB6F5-50C2-4F31-8F69-5441FEF2D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07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250EEA-6865-4DBC-844B-AEC25C2DDFBB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Conclusion and Future Study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5F3E139-6ED3-4BD9-BA6B-6E01DE5E83E5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Conclusion and Future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D6C410-E8BE-44A2-8A0A-DCCCDC679D43}"/>
              </a:ext>
            </a:extLst>
          </p:cNvPr>
          <p:cNvSpPr txBox="1"/>
          <p:nvPr/>
        </p:nvSpPr>
        <p:spPr>
          <a:xfrm>
            <a:off x="1276905" y="1562469"/>
            <a:ext cx="91351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have concentrated on automating ETL process. So that with minimum or no manual intervention, data can be loaded in DW.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proposed approach supports automating data processing including database release automation.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Proof-of-concept has been performed on </a:t>
            </a:r>
            <a:r>
              <a:rPr lang="en-US" dirty="0" err="1"/>
              <a:t>Liquibase</a:t>
            </a:r>
            <a:r>
              <a:rPr lang="en-US" dirty="0"/>
              <a:t> tool which is used as database source control for managing database changes.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study will be continued on machine learning approaches and identification of other areas of the automated process.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59A8D7-FB87-40FD-9134-7BBDCFF24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9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44F434-B54C-4E36-9D5E-FC158783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B99D0-1D4C-480A-88A8-B9E2C9560037}"/>
              </a:ext>
            </a:extLst>
          </p:cNvPr>
          <p:cNvSpPr txBox="1"/>
          <p:nvPr/>
        </p:nvSpPr>
        <p:spPr>
          <a:xfrm>
            <a:off x="871443" y="807868"/>
            <a:ext cx="10482357" cy="47089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en-US" sz="30000" dirty="0">
                <a:latin typeface="Baskerville Old Face" panose="02020602080505020303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564240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FA4952-3144-44FF-A98F-80C22211F142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is Data Warehouse?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B4A82F-7072-4472-AD2B-D6DC1094A3CE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Abstract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00CECE-3397-48B4-B508-A09339F29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405" y="641840"/>
            <a:ext cx="6790080" cy="601723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CABC6E-B1CD-4A6D-AC94-DCAF995C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72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FA4952-3144-44FF-A98F-80C22211F142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is Data Warehouse?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B4A82F-7072-4472-AD2B-D6DC1094A3CE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Abstract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00CECE-3397-48B4-B508-A09339F29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405" y="641840"/>
            <a:ext cx="6790080" cy="60172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4E587A0-0194-4428-8FF6-FD5E98C34510}"/>
              </a:ext>
            </a:extLst>
          </p:cNvPr>
          <p:cNvSpPr/>
          <p:nvPr/>
        </p:nvSpPr>
        <p:spPr>
          <a:xfrm>
            <a:off x="3088077" y="3281181"/>
            <a:ext cx="4965676" cy="155458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Structuring all the best quality data in one place.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26F84-8682-4072-878F-2DB5F3779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61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583424-7C44-47ED-A641-A74F2B43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6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B97301-7183-4A0D-9091-C062F7581C68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Warehouse Example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55F66C-2F79-43B0-8BBA-1622B60909AA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Abstract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FB23F2-4709-4822-AFDA-6A7414A7DC35}"/>
              </a:ext>
            </a:extLst>
          </p:cNvPr>
          <p:cNvSpPr/>
          <p:nvPr/>
        </p:nvSpPr>
        <p:spPr>
          <a:xfrm>
            <a:off x="3308834" y="2934789"/>
            <a:ext cx="1210915" cy="513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Staff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2050C59-93D2-4AAF-B5A0-F2C8E0CB15C4}"/>
              </a:ext>
            </a:extLst>
          </p:cNvPr>
          <p:cNvSpPr/>
          <p:nvPr/>
        </p:nvSpPr>
        <p:spPr>
          <a:xfrm>
            <a:off x="4404677" y="3304331"/>
            <a:ext cx="1200935" cy="9688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PKNU President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9CAA27-E1ED-4536-9A3E-79DB881E0D60}"/>
              </a:ext>
            </a:extLst>
          </p:cNvPr>
          <p:cNvSpPr/>
          <p:nvPr/>
        </p:nvSpPr>
        <p:spPr>
          <a:xfrm>
            <a:off x="5490541" y="2934789"/>
            <a:ext cx="1210915" cy="513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Students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0F5A76-474E-46EC-8000-C6F1326F08F4}"/>
              </a:ext>
            </a:extLst>
          </p:cNvPr>
          <p:cNvSpPr/>
          <p:nvPr/>
        </p:nvSpPr>
        <p:spPr>
          <a:xfrm>
            <a:off x="5490542" y="4214949"/>
            <a:ext cx="1210915" cy="513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BSc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4B3B1C-D83E-4B78-A83A-ED5EAD3EC045}"/>
              </a:ext>
            </a:extLst>
          </p:cNvPr>
          <p:cNvSpPr/>
          <p:nvPr/>
        </p:nvSpPr>
        <p:spPr>
          <a:xfrm>
            <a:off x="3308833" y="4214949"/>
            <a:ext cx="1210915" cy="513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YG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F91540-AD7C-4267-94FC-837D74996D85}"/>
              </a:ext>
            </a:extLst>
          </p:cNvPr>
          <p:cNvSpPr/>
          <p:nvPr/>
        </p:nvSpPr>
        <p:spPr>
          <a:xfrm>
            <a:off x="3184408" y="2375548"/>
            <a:ext cx="318074" cy="31993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E8075A0-D4CA-44D3-BAD1-FF7E16257528}"/>
              </a:ext>
            </a:extLst>
          </p:cNvPr>
          <p:cNvSpPr/>
          <p:nvPr/>
        </p:nvSpPr>
        <p:spPr>
          <a:xfrm>
            <a:off x="5720684" y="1831083"/>
            <a:ext cx="322640" cy="337351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FE0928-9047-41EC-9EB9-042A61456665}"/>
              </a:ext>
            </a:extLst>
          </p:cNvPr>
          <p:cNvSpPr/>
          <p:nvPr/>
        </p:nvSpPr>
        <p:spPr>
          <a:xfrm>
            <a:off x="4408175" y="1709163"/>
            <a:ext cx="322640" cy="33735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9A8BA2A-4AC0-408A-B2D8-085E47BFF4FA}"/>
              </a:ext>
            </a:extLst>
          </p:cNvPr>
          <p:cNvSpPr/>
          <p:nvPr/>
        </p:nvSpPr>
        <p:spPr>
          <a:xfrm>
            <a:off x="6618939" y="2562704"/>
            <a:ext cx="322640" cy="3373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3A52D18-7E2D-4FDA-8A42-EFE4CB4AEE6F}"/>
              </a:ext>
            </a:extLst>
          </p:cNvPr>
          <p:cNvSpPr/>
          <p:nvPr/>
        </p:nvSpPr>
        <p:spPr>
          <a:xfrm>
            <a:off x="6918749" y="3675432"/>
            <a:ext cx="322640" cy="3373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37F383B-BF01-44F8-B348-C0C22DA27A5B}"/>
              </a:ext>
            </a:extLst>
          </p:cNvPr>
          <p:cNvSpPr/>
          <p:nvPr/>
        </p:nvSpPr>
        <p:spPr>
          <a:xfrm>
            <a:off x="6657837" y="4786395"/>
            <a:ext cx="322640" cy="33735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A413BD9-348F-480B-A5A8-E050D66FA841}"/>
              </a:ext>
            </a:extLst>
          </p:cNvPr>
          <p:cNvSpPr/>
          <p:nvPr/>
        </p:nvSpPr>
        <p:spPr>
          <a:xfrm>
            <a:off x="5882004" y="5502477"/>
            <a:ext cx="322640" cy="337351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8206CB5-7376-4722-BB8A-1430ABA3D290}"/>
              </a:ext>
            </a:extLst>
          </p:cNvPr>
          <p:cNvSpPr/>
          <p:nvPr/>
        </p:nvSpPr>
        <p:spPr>
          <a:xfrm>
            <a:off x="4447373" y="5752012"/>
            <a:ext cx="322640" cy="337351"/>
          </a:xfrm>
          <a:prstGeom prst="ellipse">
            <a:avLst/>
          </a:prstGeom>
          <a:solidFill>
            <a:srgbClr val="7030A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868B11B-BFDD-4EAB-8E1A-E96AB981B56F}"/>
              </a:ext>
            </a:extLst>
          </p:cNvPr>
          <p:cNvSpPr/>
          <p:nvPr/>
        </p:nvSpPr>
        <p:spPr>
          <a:xfrm>
            <a:off x="3179842" y="5012512"/>
            <a:ext cx="322640" cy="33735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A20B020-7FDF-435C-8CA4-9CBC8F0BC0EB}"/>
              </a:ext>
            </a:extLst>
          </p:cNvPr>
          <p:cNvSpPr/>
          <p:nvPr/>
        </p:nvSpPr>
        <p:spPr>
          <a:xfrm>
            <a:off x="2665189" y="3505885"/>
            <a:ext cx="510086" cy="48311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10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292AEC8-9FDD-49C8-9581-004BD30E8DA1}"/>
              </a:ext>
            </a:extLst>
          </p:cNvPr>
          <p:cNvSpPr/>
          <p:nvPr/>
        </p:nvSpPr>
        <p:spPr>
          <a:xfrm>
            <a:off x="130656" y="1335759"/>
            <a:ext cx="2125680" cy="26770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IT CAE</a:t>
            </a:r>
          </a:p>
          <a:p>
            <a:pPr algn="ctr"/>
            <a:r>
              <a:rPr lang="en-US" sz="1200" dirty="0">
                <a:solidFill>
                  <a:schemeClr val="accent1"/>
                </a:solidFill>
              </a:rPr>
              <a:t>Computer Engineering (CE)</a:t>
            </a: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Electronic Engineering (EE)</a:t>
            </a:r>
          </a:p>
          <a:p>
            <a:pPr algn="ctr"/>
            <a:r>
              <a:rPr lang="en-US" sz="1200" dirty="0">
                <a:solidFill>
                  <a:srgbClr val="00B050"/>
                </a:solidFill>
              </a:rPr>
              <a:t>Civil Engineering (CE)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Architecture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Safety Engineering (SE)</a:t>
            </a:r>
          </a:p>
          <a:p>
            <a:pPr algn="ctr"/>
            <a:r>
              <a:rPr lang="en-US" sz="1200" dirty="0"/>
              <a:t>Display Engineering (DE)</a:t>
            </a:r>
          </a:p>
          <a:p>
            <a:pPr algn="ctr"/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Materials Engineering (ME)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</a:rPr>
              <a:t>English Department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Business Department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B0B1935-1D79-4DA2-B4BF-C4ECCA2C71DC}"/>
              </a:ext>
            </a:extLst>
          </p:cNvPr>
          <p:cNvSpPr/>
          <p:nvPr/>
        </p:nvSpPr>
        <p:spPr>
          <a:xfrm>
            <a:off x="555700" y="1162907"/>
            <a:ext cx="1227909" cy="5462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PKNU Departments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6540EDC-077E-49BB-9056-7C09A3C887A2}"/>
              </a:ext>
            </a:extLst>
          </p:cNvPr>
          <p:cNvSpPr/>
          <p:nvPr/>
        </p:nvSpPr>
        <p:spPr>
          <a:xfrm>
            <a:off x="115515" y="4475105"/>
            <a:ext cx="2108278" cy="174951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Staff</a:t>
            </a:r>
          </a:p>
          <a:p>
            <a:pPr algn="ctr"/>
            <a:r>
              <a:rPr lang="en-US" dirty="0"/>
              <a:t>Yearly Graduates</a:t>
            </a:r>
          </a:p>
          <a:p>
            <a:pPr algn="ctr"/>
            <a:r>
              <a:rPr lang="en-US" dirty="0"/>
              <a:t>Students</a:t>
            </a:r>
          </a:p>
          <a:p>
            <a:pPr algn="ctr"/>
            <a:r>
              <a:rPr lang="en-US" dirty="0"/>
              <a:t>BSc/MSc/PhD</a:t>
            </a:r>
          </a:p>
          <a:p>
            <a:pPr algn="ctr"/>
            <a:endParaRPr lang="en-US" dirty="0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58D9C3A9-4040-4AAE-A368-9A34BFA7F211}"/>
              </a:ext>
            </a:extLst>
          </p:cNvPr>
          <p:cNvSpPr/>
          <p:nvPr/>
        </p:nvSpPr>
        <p:spPr>
          <a:xfrm>
            <a:off x="862149" y="4012783"/>
            <a:ext cx="548640" cy="4623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8C32FB-04FD-4594-B8B8-DE4B2EE8E789}"/>
              </a:ext>
            </a:extLst>
          </p:cNvPr>
          <p:cNvSpPr/>
          <p:nvPr/>
        </p:nvSpPr>
        <p:spPr>
          <a:xfrm>
            <a:off x="4206240" y="935440"/>
            <a:ext cx="2272937" cy="5462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Staff</a:t>
            </a:r>
          </a:p>
        </p:txBody>
      </p:sp>
    </p:spTree>
    <p:extLst>
      <p:ext uri="{BB962C8B-B14F-4D97-AF65-F5344CB8AC3E}">
        <p14:creationId xmlns:p14="http://schemas.microsoft.com/office/powerpoint/2010/main" val="4026191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FA4952-3144-44FF-A98F-80C22211F142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Warehouse Example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B4A82F-7072-4472-AD2B-D6DC1094A3CE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Abstract</a:t>
            </a:r>
          </a:p>
        </p:txBody>
      </p:sp>
      <p:pic>
        <p:nvPicPr>
          <p:cNvPr id="1026" name="Picture 2" descr="220px-User_icon_2.svg.png (220×220)">
            <a:extLst>
              <a:ext uri="{FF2B5EF4-FFF2-40B4-BE49-F238E27FC236}">
                <a16:creationId xmlns:a16="http://schemas.microsoft.com/office/drawing/2014/main" id="{FD942BB5-FF5E-4A84-9F1C-CF1F7BA07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74" y="959225"/>
            <a:ext cx="720969" cy="7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s (231×219)">
            <a:extLst>
              <a:ext uri="{FF2B5EF4-FFF2-40B4-BE49-F238E27FC236}">
                <a16:creationId xmlns:a16="http://schemas.microsoft.com/office/drawing/2014/main" id="{534945C3-9BA9-41B5-9263-93CF56B8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88" y="2199020"/>
            <a:ext cx="948522" cy="89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s (225×225)">
            <a:extLst>
              <a:ext uri="{FF2B5EF4-FFF2-40B4-BE49-F238E27FC236}">
                <a16:creationId xmlns:a16="http://schemas.microsoft.com/office/drawing/2014/main" id="{B604BF24-8E09-4CF9-ADC3-7EF602B4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8" y="3759732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hutterstock_59234440.jpg (1000×1000)">
            <a:extLst>
              <a:ext uri="{FF2B5EF4-FFF2-40B4-BE49-F238E27FC236}">
                <a16:creationId xmlns:a16="http://schemas.microsoft.com/office/drawing/2014/main" id="{AFD30B42-13EB-48A9-A3DB-B6D76874F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2" y="5350121"/>
            <a:ext cx="1233854" cy="123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4v+PM2NOn4AAAAABJRU5ErkJggg== (225×225)">
            <a:extLst>
              <a:ext uri="{FF2B5EF4-FFF2-40B4-BE49-F238E27FC236}">
                <a16:creationId xmlns:a16="http://schemas.microsoft.com/office/drawing/2014/main" id="{8386472C-C7C5-45F6-AFE9-BEF2549FD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972" y="1019083"/>
            <a:ext cx="601251" cy="60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2Q== (225×225)">
            <a:extLst>
              <a:ext uri="{FF2B5EF4-FFF2-40B4-BE49-F238E27FC236}">
                <a16:creationId xmlns:a16="http://schemas.microsoft.com/office/drawing/2014/main" id="{02DF3957-08DD-46C4-B97F-7FDDB52D9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181" y="2172511"/>
            <a:ext cx="740831" cy="74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2Q== (225×225)">
            <a:extLst>
              <a:ext uri="{FF2B5EF4-FFF2-40B4-BE49-F238E27FC236}">
                <a16:creationId xmlns:a16="http://schemas.microsoft.com/office/drawing/2014/main" id="{B3B037E7-3D8A-4E5C-B37F-078E93946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960" y="2236020"/>
            <a:ext cx="740831" cy="74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ile-document-files-cartoon-vector-260nw-322336535.jpg (390×280)">
            <a:extLst>
              <a:ext uri="{FF2B5EF4-FFF2-40B4-BE49-F238E27FC236}">
                <a16:creationId xmlns:a16="http://schemas.microsoft.com/office/drawing/2014/main" id="{ED14C6C3-A8BE-4A6C-BB59-4412985E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532" y="3881150"/>
            <a:ext cx="965938" cy="69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s (225×225)">
            <a:extLst>
              <a:ext uri="{FF2B5EF4-FFF2-40B4-BE49-F238E27FC236}">
                <a16:creationId xmlns:a16="http://schemas.microsoft.com/office/drawing/2014/main" id="{B3444B4F-E163-4CFC-8327-650944055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213" y="5523729"/>
            <a:ext cx="693494" cy="69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Ap4v+PM2NOn4AAAAABJRU5ErkJggg== (225×225)">
            <a:extLst>
              <a:ext uri="{FF2B5EF4-FFF2-40B4-BE49-F238E27FC236}">
                <a16:creationId xmlns:a16="http://schemas.microsoft.com/office/drawing/2014/main" id="{7B355CDD-2A5B-4578-95A9-27F5E15E1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317" y="5797850"/>
            <a:ext cx="601251" cy="69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3D2F93-D2EA-4033-AF11-41D1D28F6C7C}"/>
              </a:ext>
            </a:extLst>
          </p:cNvPr>
          <p:cNvCxnSpPr>
            <a:stCxn id="1026" idx="3"/>
            <a:endCxn id="1036" idx="1"/>
          </p:cNvCxnSpPr>
          <p:nvPr/>
        </p:nvCxnSpPr>
        <p:spPr>
          <a:xfrm flipV="1">
            <a:off x="1089743" y="1319709"/>
            <a:ext cx="288722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5689B50-B7EF-465E-8D11-01B00F9C2B77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1185410" y="2648644"/>
            <a:ext cx="27915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D7B6516-4E46-4891-B9D9-3AAD16C77D6F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1246931" y="4295514"/>
            <a:ext cx="27300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96EEB90-B75A-4963-985E-D026D8202B27}"/>
              </a:ext>
            </a:extLst>
          </p:cNvPr>
          <p:cNvCxnSpPr>
            <a:cxnSpLocks/>
            <a:stCxn id="1032" idx="3"/>
          </p:cNvCxnSpPr>
          <p:nvPr/>
        </p:nvCxnSpPr>
        <p:spPr>
          <a:xfrm>
            <a:off x="1346186" y="5967048"/>
            <a:ext cx="25100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0A2B2F-64BE-4FB6-AF1E-F7958F90C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7</a:t>
            </a:fld>
            <a:endParaRPr 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DDEDEC0-E46D-42DC-A868-35A00440E41A}"/>
              </a:ext>
            </a:extLst>
          </p:cNvPr>
          <p:cNvSpPr/>
          <p:nvPr/>
        </p:nvSpPr>
        <p:spPr>
          <a:xfrm>
            <a:off x="7487514" y="3098268"/>
            <a:ext cx="1200935" cy="9688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PKNU President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BE1FB3F-1C1C-4F5C-B0FE-1442BFD8D96A}"/>
              </a:ext>
            </a:extLst>
          </p:cNvPr>
          <p:cNvCxnSpPr>
            <a:cxnSpLocks/>
            <a:stCxn id="1036" idx="3"/>
            <a:endCxn id="19" idx="2"/>
          </p:cNvCxnSpPr>
          <p:nvPr/>
        </p:nvCxnSpPr>
        <p:spPr>
          <a:xfrm>
            <a:off x="4578223" y="1319709"/>
            <a:ext cx="2909291" cy="2262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10B4DCE-D29F-4752-8D5C-3F04CD410520}"/>
              </a:ext>
            </a:extLst>
          </p:cNvPr>
          <p:cNvCxnSpPr>
            <a:stCxn id="13" idx="3"/>
            <a:endCxn id="19" idx="2"/>
          </p:cNvCxnSpPr>
          <p:nvPr/>
        </p:nvCxnSpPr>
        <p:spPr>
          <a:xfrm>
            <a:off x="4943791" y="2606436"/>
            <a:ext cx="2543723" cy="976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132E3EA-C099-4206-A2A2-EC055C34BF05}"/>
              </a:ext>
            </a:extLst>
          </p:cNvPr>
          <p:cNvCxnSpPr>
            <a:stCxn id="1042" idx="3"/>
            <a:endCxn id="19" idx="2"/>
          </p:cNvCxnSpPr>
          <p:nvPr/>
        </p:nvCxnSpPr>
        <p:spPr>
          <a:xfrm flipV="1">
            <a:off x="4830470" y="3582683"/>
            <a:ext cx="2657044" cy="645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47FEB8B-6CD9-4206-8A97-B087B3F5214C}"/>
              </a:ext>
            </a:extLst>
          </p:cNvPr>
          <p:cNvCxnSpPr>
            <a:stCxn id="16" idx="3"/>
            <a:endCxn id="19" idx="2"/>
          </p:cNvCxnSpPr>
          <p:nvPr/>
        </p:nvCxnSpPr>
        <p:spPr>
          <a:xfrm flipV="1">
            <a:off x="4702568" y="3582683"/>
            <a:ext cx="2784946" cy="2561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AE2B485-027B-4679-9A0D-43F66A026897}"/>
              </a:ext>
            </a:extLst>
          </p:cNvPr>
          <p:cNvSpPr/>
          <p:nvPr/>
        </p:nvSpPr>
        <p:spPr>
          <a:xfrm rot="21332800">
            <a:off x="6089421" y="3377505"/>
            <a:ext cx="1265476" cy="5462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Staff Info.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C9D265-C7BC-4D53-B022-C888B60C0ABF}"/>
              </a:ext>
            </a:extLst>
          </p:cNvPr>
          <p:cNvSpPr txBox="1"/>
          <p:nvPr/>
        </p:nvSpPr>
        <p:spPr>
          <a:xfrm>
            <a:off x="4078663" y="155632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Staff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C6441D-821D-4148-9AAB-022D25945043}"/>
              </a:ext>
            </a:extLst>
          </p:cNvPr>
          <p:cNvSpPr txBox="1"/>
          <p:nvPr/>
        </p:nvSpPr>
        <p:spPr>
          <a:xfrm>
            <a:off x="4065038" y="2843540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Staff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520BC4-3879-4C6C-B096-DBDF7891CC13}"/>
              </a:ext>
            </a:extLst>
          </p:cNvPr>
          <p:cNvSpPr txBox="1"/>
          <p:nvPr/>
        </p:nvSpPr>
        <p:spPr>
          <a:xfrm>
            <a:off x="3998354" y="4465483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Staff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18B205-DCE2-43BC-93A2-4D6FE0138DF3}"/>
              </a:ext>
            </a:extLst>
          </p:cNvPr>
          <p:cNvSpPr txBox="1"/>
          <p:nvPr/>
        </p:nvSpPr>
        <p:spPr>
          <a:xfrm>
            <a:off x="3998354" y="6356350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Staff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5C5D480-5195-47D9-9CA2-87FEE174D1C8}"/>
              </a:ext>
            </a:extLst>
          </p:cNvPr>
          <p:cNvSpPr/>
          <p:nvPr/>
        </p:nvSpPr>
        <p:spPr>
          <a:xfrm>
            <a:off x="1557594" y="1190152"/>
            <a:ext cx="1693782" cy="51661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IT CAE</a:t>
            </a:r>
          </a:p>
          <a:p>
            <a:pPr algn="ctr"/>
            <a:r>
              <a:rPr lang="en-US" sz="1200" dirty="0">
                <a:solidFill>
                  <a:schemeClr val="accent1"/>
                </a:solidFill>
              </a:rPr>
              <a:t>(CE)</a:t>
            </a: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(EE)</a:t>
            </a:r>
          </a:p>
          <a:p>
            <a:pPr algn="ctr"/>
            <a:r>
              <a:rPr lang="en-US" sz="1200" dirty="0">
                <a:solidFill>
                  <a:srgbClr val="00B050"/>
                </a:solidFill>
              </a:rPr>
              <a:t>Ci (CE)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Architecture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(SE)</a:t>
            </a:r>
          </a:p>
          <a:p>
            <a:pPr algn="ctr"/>
            <a:r>
              <a:rPr lang="en-US" sz="1200" dirty="0"/>
              <a:t>(DE)</a:t>
            </a:r>
          </a:p>
          <a:p>
            <a:pPr algn="ctr"/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(ME)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</a:rPr>
              <a:t>English Department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Business Department</a:t>
            </a:r>
          </a:p>
        </p:txBody>
      </p:sp>
    </p:spTree>
    <p:extLst>
      <p:ext uri="{BB962C8B-B14F-4D97-AF65-F5344CB8AC3E}">
        <p14:creationId xmlns:p14="http://schemas.microsoft.com/office/powerpoint/2010/main" val="2833266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583424-7C44-47ED-A641-A74F2B43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8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B97301-7183-4A0D-9091-C062F7581C68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Warehouse Example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55F66C-2F79-43B0-8BBA-1622B60909AA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Abstract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FB23F2-4709-4822-AFDA-6A7414A7DC35}"/>
              </a:ext>
            </a:extLst>
          </p:cNvPr>
          <p:cNvSpPr/>
          <p:nvPr/>
        </p:nvSpPr>
        <p:spPr>
          <a:xfrm>
            <a:off x="3308834" y="2934789"/>
            <a:ext cx="1210915" cy="513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Staff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2050C59-93D2-4AAF-B5A0-F2C8E0CB15C4}"/>
              </a:ext>
            </a:extLst>
          </p:cNvPr>
          <p:cNvSpPr/>
          <p:nvPr/>
        </p:nvSpPr>
        <p:spPr>
          <a:xfrm>
            <a:off x="4404677" y="3304331"/>
            <a:ext cx="1200935" cy="9688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PKNU President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9CAA27-E1ED-4536-9A3E-79DB881E0D60}"/>
              </a:ext>
            </a:extLst>
          </p:cNvPr>
          <p:cNvSpPr/>
          <p:nvPr/>
        </p:nvSpPr>
        <p:spPr>
          <a:xfrm>
            <a:off x="5490541" y="2934789"/>
            <a:ext cx="1210915" cy="513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Students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0F5A76-474E-46EC-8000-C6F1326F08F4}"/>
              </a:ext>
            </a:extLst>
          </p:cNvPr>
          <p:cNvSpPr/>
          <p:nvPr/>
        </p:nvSpPr>
        <p:spPr>
          <a:xfrm>
            <a:off x="5490542" y="4214949"/>
            <a:ext cx="1210915" cy="513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BSc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4B3B1C-D83E-4B78-A83A-ED5EAD3EC045}"/>
              </a:ext>
            </a:extLst>
          </p:cNvPr>
          <p:cNvSpPr/>
          <p:nvPr/>
        </p:nvSpPr>
        <p:spPr>
          <a:xfrm>
            <a:off x="3308833" y="4214949"/>
            <a:ext cx="1210915" cy="513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YG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F91540-AD7C-4267-94FC-837D74996D85}"/>
              </a:ext>
            </a:extLst>
          </p:cNvPr>
          <p:cNvSpPr/>
          <p:nvPr/>
        </p:nvSpPr>
        <p:spPr>
          <a:xfrm>
            <a:off x="3184408" y="2375548"/>
            <a:ext cx="318074" cy="31993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E8075A0-D4CA-44D3-BAD1-FF7E16257528}"/>
              </a:ext>
            </a:extLst>
          </p:cNvPr>
          <p:cNvSpPr/>
          <p:nvPr/>
        </p:nvSpPr>
        <p:spPr>
          <a:xfrm>
            <a:off x="5720684" y="1831083"/>
            <a:ext cx="322640" cy="337351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FE0928-9047-41EC-9EB9-042A61456665}"/>
              </a:ext>
            </a:extLst>
          </p:cNvPr>
          <p:cNvSpPr/>
          <p:nvPr/>
        </p:nvSpPr>
        <p:spPr>
          <a:xfrm>
            <a:off x="4408175" y="1709163"/>
            <a:ext cx="322640" cy="33735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9A8BA2A-4AC0-408A-B2D8-085E47BFF4FA}"/>
              </a:ext>
            </a:extLst>
          </p:cNvPr>
          <p:cNvSpPr/>
          <p:nvPr/>
        </p:nvSpPr>
        <p:spPr>
          <a:xfrm>
            <a:off x="6618939" y="2562704"/>
            <a:ext cx="322640" cy="3373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3A52D18-7E2D-4FDA-8A42-EFE4CB4AEE6F}"/>
              </a:ext>
            </a:extLst>
          </p:cNvPr>
          <p:cNvSpPr/>
          <p:nvPr/>
        </p:nvSpPr>
        <p:spPr>
          <a:xfrm>
            <a:off x="6918749" y="3675432"/>
            <a:ext cx="322640" cy="3373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37F383B-BF01-44F8-B348-C0C22DA27A5B}"/>
              </a:ext>
            </a:extLst>
          </p:cNvPr>
          <p:cNvSpPr/>
          <p:nvPr/>
        </p:nvSpPr>
        <p:spPr>
          <a:xfrm>
            <a:off x="6657837" y="4786395"/>
            <a:ext cx="322640" cy="33735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A413BD9-348F-480B-A5A8-E050D66FA841}"/>
              </a:ext>
            </a:extLst>
          </p:cNvPr>
          <p:cNvSpPr/>
          <p:nvPr/>
        </p:nvSpPr>
        <p:spPr>
          <a:xfrm>
            <a:off x="5882004" y="5502477"/>
            <a:ext cx="322640" cy="337351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8206CB5-7376-4722-BB8A-1430ABA3D290}"/>
              </a:ext>
            </a:extLst>
          </p:cNvPr>
          <p:cNvSpPr/>
          <p:nvPr/>
        </p:nvSpPr>
        <p:spPr>
          <a:xfrm>
            <a:off x="4447373" y="5752012"/>
            <a:ext cx="322640" cy="337351"/>
          </a:xfrm>
          <a:prstGeom prst="ellipse">
            <a:avLst/>
          </a:prstGeom>
          <a:solidFill>
            <a:srgbClr val="7030A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868B11B-BFDD-4EAB-8E1A-E96AB981B56F}"/>
              </a:ext>
            </a:extLst>
          </p:cNvPr>
          <p:cNvSpPr/>
          <p:nvPr/>
        </p:nvSpPr>
        <p:spPr>
          <a:xfrm>
            <a:off x="3179842" y="5012512"/>
            <a:ext cx="322640" cy="33735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A20B020-7FDF-435C-8CA4-9CBC8F0BC0EB}"/>
              </a:ext>
            </a:extLst>
          </p:cNvPr>
          <p:cNvSpPr/>
          <p:nvPr/>
        </p:nvSpPr>
        <p:spPr>
          <a:xfrm>
            <a:off x="2665189" y="3505885"/>
            <a:ext cx="510086" cy="48311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10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292AEC8-9FDD-49C8-9581-004BD30E8DA1}"/>
              </a:ext>
            </a:extLst>
          </p:cNvPr>
          <p:cNvSpPr/>
          <p:nvPr/>
        </p:nvSpPr>
        <p:spPr>
          <a:xfrm>
            <a:off x="130656" y="1335759"/>
            <a:ext cx="2125680" cy="26770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IT CAE</a:t>
            </a:r>
          </a:p>
          <a:p>
            <a:pPr algn="ctr"/>
            <a:r>
              <a:rPr lang="en-US" sz="1200" dirty="0">
                <a:solidFill>
                  <a:schemeClr val="accent1"/>
                </a:solidFill>
              </a:rPr>
              <a:t>Computer Engineering (CE)</a:t>
            </a: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Electronic Engineering (EE)</a:t>
            </a:r>
          </a:p>
          <a:p>
            <a:pPr algn="ctr"/>
            <a:r>
              <a:rPr lang="en-US" sz="1200" dirty="0">
                <a:solidFill>
                  <a:srgbClr val="00B050"/>
                </a:solidFill>
              </a:rPr>
              <a:t>Civil Engineering (CE)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Architecture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Safety Engineering (SE)</a:t>
            </a:r>
          </a:p>
          <a:p>
            <a:pPr algn="ctr"/>
            <a:r>
              <a:rPr lang="en-US" sz="1200" dirty="0"/>
              <a:t>Display Engineering (DE)</a:t>
            </a:r>
          </a:p>
          <a:p>
            <a:pPr algn="ctr"/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Materials Engineering (ME)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</a:rPr>
              <a:t>English Department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Business Department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B0B1935-1D79-4DA2-B4BF-C4ECCA2C71DC}"/>
              </a:ext>
            </a:extLst>
          </p:cNvPr>
          <p:cNvSpPr/>
          <p:nvPr/>
        </p:nvSpPr>
        <p:spPr>
          <a:xfrm>
            <a:off x="555700" y="1162907"/>
            <a:ext cx="1227909" cy="5462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PKNU Departments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6540EDC-077E-49BB-9056-7C09A3C887A2}"/>
              </a:ext>
            </a:extLst>
          </p:cNvPr>
          <p:cNvSpPr/>
          <p:nvPr/>
        </p:nvSpPr>
        <p:spPr>
          <a:xfrm>
            <a:off x="115515" y="4475105"/>
            <a:ext cx="2108278" cy="174951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Staff</a:t>
            </a:r>
          </a:p>
          <a:p>
            <a:pPr algn="ctr"/>
            <a:r>
              <a:rPr lang="en-US" dirty="0"/>
              <a:t>Yearly Graduates</a:t>
            </a:r>
          </a:p>
          <a:p>
            <a:pPr algn="ctr"/>
            <a:r>
              <a:rPr lang="en-US" dirty="0"/>
              <a:t>Students</a:t>
            </a:r>
          </a:p>
          <a:p>
            <a:pPr algn="ctr"/>
            <a:r>
              <a:rPr lang="en-US" dirty="0"/>
              <a:t>BSc/MSc/PhD</a:t>
            </a:r>
          </a:p>
          <a:p>
            <a:pPr algn="ctr"/>
            <a:endParaRPr lang="en-US" dirty="0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58D9C3A9-4040-4AAE-A368-9A34BFA7F211}"/>
              </a:ext>
            </a:extLst>
          </p:cNvPr>
          <p:cNvSpPr/>
          <p:nvPr/>
        </p:nvSpPr>
        <p:spPr>
          <a:xfrm>
            <a:off x="862149" y="4012783"/>
            <a:ext cx="548640" cy="4623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06C7D8-DB96-4C5B-85A5-15227FD7ABE4}"/>
              </a:ext>
            </a:extLst>
          </p:cNvPr>
          <p:cNvSpPr/>
          <p:nvPr/>
        </p:nvSpPr>
        <p:spPr>
          <a:xfrm>
            <a:off x="4102162" y="685905"/>
            <a:ext cx="2516777" cy="5084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Safety Engineering (SE)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77329F-43FC-4F24-8AED-5D8A443A88DE}"/>
              </a:ext>
            </a:extLst>
          </p:cNvPr>
          <p:cNvSpPr/>
          <p:nvPr/>
        </p:nvSpPr>
        <p:spPr>
          <a:xfrm>
            <a:off x="5253407" y="1361891"/>
            <a:ext cx="1021188" cy="3012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Staff</a:t>
            </a:r>
          </a:p>
        </p:txBody>
      </p:sp>
      <p:sp>
        <p:nvSpPr>
          <p:cNvPr id="27" name="화살표: 오른쪽으로 구부러짐 26">
            <a:extLst>
              <a:ext uri="{FF2B5EF4-FFF2-40B4-BE49-F238E27FC236}">
                <a16:creationId xmlns:a16="http://schemas.microsoft.com/office/drawing/2014/main" id="{F077D36C-DD88-42E6-B40B-BB46F66E139D}"/>
              </a:ext>
            </a:extLst>
          </p:cNvPr>
          <p:cNvSpPr/>
          <p:nvPr/>
        </p:nvSpPr>
        <p:spPr>
          <a:xfrm rot="20633232">
            <a:off x="4761087" y="1211873"/>
            <a:ext cx="452641" cy="508445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B35084-4129-4637-83BB-F137E451BD12}"/>
              </a:ext>
            </a:extLst>
          </p:cNvPr>
          <p:cNvSpPr/>
          <p:nvPr/>
        </p:nvSpPr>
        <p:spPr>
          <a:xfrm>
            <a:off x="5980932" y="3106335"/>
            <a:ext cx="1210915" cy="513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Staff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43A4E8-CD6D-4FE9-A457-E170CAC81FF1}"/>
              </a:ext>
            </a:extLst>
          </p:cNvPr>
          <p:cNvSpPr/>
          <p:nvPr/>
        </p:nvSpPr>
        <p:spPr>
          <a:xfrm>
            <a:off x="5707834" y="4303070"/>
            <a:ext cx="1210915" cy="513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Staff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EFC80A-42AF-4F28-A6B5-DFD7DFE3E127}"/>
              </a:ext>
            </a:extLst>
          </p:cNvPr>
          <p:cNvSpPr/>
          <p:nvPr/>
        </p:nvSpPr>
        <p:spPr>
          <a:xfrm>
            <a:off x="3557869" y="4487954"/>
            <a:ext cx="1210915" cy="513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Staff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AAFB73C-2FBF-4FFC-8BE4-F4E40FC53EC8}"/>
              </a:ext>
            </a:extLst>
          </p:cNvPr>
          <p:cNvSpPr/>
          <p:nvPr/>
        </p:nvSpPr>
        <p:spPr>
          <a:xfrm>
            <a:off x="6866498" y="1361891"/>
            <a:ext cx="1021188" cy="3012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3317AA-FBD5-418E-AF09-9273FE54F5DF}"/>
              </a:ext>
            </a:extLst>
          </p:cNvPr>
          <p:cNvSpPr txBox="1"/>
          <p:nvPr/>
        </p:nvSpPr>
        <p:spPr>
          <a:xfrm>
            <a:off x="6399666" y="1358238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318A0F-AE36-4968-A53F-7283FDE37F47}"/>
              </a:ext>
            </a:extLst>
          </p:cNvPr>
          <p:cNvSpPr/>
          <p:nvPr/>
        </p:nvSpPr>
        <p:spPr>
          <a:xfrm>
            <a:off x="3050256" y="3309066"/>
            <a:ext cx="1210915" cy="513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Students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18E545-68CD-4F52-895F-CA75AAE5C0C3}"/>
              </a:ext>
            </a:extLst>
          </p:cNvPr>
          <p:cNvSpPr/>
          <p:nvPr/>
        </p:nvSpPr>
        <p:spPr>
          <a:xfrm>
            <a:off x="3869244" y="4816875"/>
            <a:ext cx="1210915" cy="513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Students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0AE5C5D-D7E1-44D7-9B0F-266FB10508E6}"/>
              </a:ext>
            </a:extLst>
          </p:cNvPr>
          <p:cNvSpPr/>
          <p:nvPr/>
        </p:nvSpPr>
        <p:spPr>
          <a:xfrm>
            <a:off x="6375019" y="4559940"/>
            <a:ext cx="1210915" cy="3145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Students</a:t>
            </a:r>
          </a:p>
        </p:txBody>
      </p:sp>
    </p:spTree>
    <p:extLst>
      <p:ext uri="{BB962C8B-B14F-4D97-AF65-F5344CB8AC3E}">
        <p14:creationId xmlns:p14="http://schemas.microsoft.com/office/powerpoint/2010/main" val="146464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FA4952-3144-44FF-A98F-80C22211F142}"/>
              </a:ext>
            </a:extLst>
          </p:cNvPr>
          <p:cNvSpPr/>
          <p:nvPr/>
        </p:nvSpPr>
        <p:spPr>
          <a:xfrm>
            <a:off x="2568606" y="0"/>
            <a:ext cx="6551720" cy="3373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Warehouse Example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B4A82F-7072-4472-AD2B-D6DC1094A3CE}"/>
              </a:ext>
            </a:extLst>
          </p:cNvPr>
          <p:cNvSpPr/>
          <p:nvPr/>
        </p:nvSpPr>
        <p:spPr>
          <a:xfrm>
            <a:off x="0" y="0"/>
            <a:ext cx="2435469" cy="337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dirty="0"/>
              <a:t>Abstract</a:t>
            </a:r>
          </a:p>
        </p:txBody>
      </p:sp>
      <p:pic>
        <p:nvPicPr>
          <p:cNvPr id="1026" name="Picture 2" descr="220px-User_icon_2.svg.png (220×220)">
            <a:extLst>
              <a:ext uri="{FF2B5EF4-FFF2-40B4-BE49-F238E27FC236}">
                <a16:creationId xmlns:a16="http://schemas.microsoft.com/office/drawing/2014/main" id="{FD942BB5-FF5E-4A84-9F1C-CF1F7BA07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74" y="959225"/>
            <a:ext cx="720969" cy="7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s (231×219)">
            <a:extLst>
              <a:ext uri="{FF2B5EF4-FFF2-40B4-BE49-F238E27FC236}">
                <a16:creationId xmlns:a16="http://schemas.microsoft.com/office/drawing/2014/main" id="{534945C3-9BA9-41B5-9263-93CF56B8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88" y="2199020"/>
            <a:ext cx="948522" cy="89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s (225×225)">
            <a:extLst>
              <a:ext uri="{FF2B5EF4-FFF2-40B4-BE49-F238E27FC236}">
                <a16:creationId xmlns:a16="http://schemas.microsoft.com/office/drawing/2014/main" id="{B604BF24-8E09-4CF9-ADC3-7EF602B4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8" y="3759732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hutterstock_59234440.jpg (1000×1000)">
            <a:extLst>
              <a:ext uri="{FF2B5EF4-FFF2-40B4-BE49-F238E27FC236}">
                <a16:creationId xmlns:a16="http://schemas.microsoft.com/office/drawing/2014/main" id="{AFD30B42-13EB-48A9-A3DB-B6D76874F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2" y="5350121"/>
            <a:ext cx="1233854" cy="123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4v+PM2NOn4AAAAABJRU5ErkJggg== (225×225)">
            <a:extLst>
              <a:ext uri="{FF2B5EF4-FFF2-40B4-BE49-F238E27FC236}">
                <a16:creationId xmlns:a16="http://schemas.microsoft.com/office/drawing/2014/main" id="{8386472C-C7C5-45F6-AFE9-BEF2549FD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61" y="1019083"/>
            <a:ext cx="601251" cy="60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2Q== (225×225)">
            <a:extLst>
              <a:ext uri="{FF2B5EF4-FFF2-40B4-BE49-F238E27FC236}">
                <a16:creationId xmlns:a16="http://schemas.microsoft.com/office/drawing/2014/main" id="{02DF3957-08DD-46C4-B97F-7FDDB52D9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470" y="2172511"/>
            <a:ext cx="740831" cy="74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2Q== (225×225)">
            <a:extLst>
              <a:ext uri="{FF2B5EF4-FFF2-40B4-BE49-F238E27FC236}">
                <a16:creationId xmlns:a16="http://schemas.microsoft.com/office/drawing/2014/main" id="{B3B037E7-3D8A-4E5C-B37F-078E93946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249" y="2236020"/>
            <a:ext cx="740831" cy="74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ile-document-files-cartoon-vector-260nw-322336535.jpg (390×280)">
            <a:extLst>
              <a:ext uri="{FF2B5EF4-FFF2-40B4-BE49-F238E27FC236}">
                <a16:creationId xmlns:a16="http://schemas.microsoft.com/office/drawing/2014/main" id="{ED14C6C3-A8BE-4A6C-BB59-4412985E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821" y="3881150"/>
            <a:ext cx="965938" cy="69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s (225×225)">
            <a:extLst>
              <a:ext uri="{FF2B5EF4-FFF2-40B4-BE49-F238E27FC236}">
                <a16:creationId xmlns:a16="http://schemas.microsoft.com/office/drawing/2014/main" id="{B3444B4F-E163-4CFC-8327-650944055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02" y="5523729"/>
            <a:ext cx="693494" cy="69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Ap4v+PM2NOn4AAAAABJRU5ErkJggg== (225×225)">
            <a:extLst>
              <a:ext uri="{FF2B5EF4-FFF2-40B4-BE49-F238E27FC236}">
                <a16:creationId xmlns:a16="http://schemas.microsoft.com/office/drawing/2014/main" id="{7B355CDD-2A5B-4578-95A9-27F5E15E1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606" y="5797850"/>
            <a:ext cx="601251" cy="69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3D2F93-D2EA-4033-AF11-41D1D28F6C7C}"/>
              </a:ext>
            </a:extLst>
          </p:cNvPr>
          <p:cNvCxnSpPr>
            <a:stCxn id="1026" idx="3"/>
            <a:endCxn id="1036" idx="1"/>
          </p:cNvCxnSpPr>
          <p:nvPr/>
        </p:nvCxnSpPr>
        <p:spPr>
          <a:xfrm flipV="1">
            <a:off x="1089743" y="1319709"/>
            <a:ext cx="135451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5689B50-B7EF-465E-8D11-01B00F9C2B77}"/>
              </a:ext>
            </a:extLst>
          </p:cNvPr>
          <p:cNvCxnSpPr>
            <a:stCxn id="1028" idx="3"/>
          </p:cNvCxnSpPr>
          <p:nvPr/>
        </p:nvCxnSpPr>
        <p:spPr>
          <a:xfrm>
            <a:off x="1185410" y="2648644"/>
            <a:ext cx="118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D7B6516-4E46-4891-B9D9-3AAD16C77D6F}"/>
              </a:ext>
            </a:extLst>
          </p:cNvPr>
          <p:cNvCxnSpPr>
            <a:stCxn id="1030" idx="3"/>
          </p:cNvCxnSpPr>
          <p:nvPr/>
        </p:nvCxnSpPr>
        <p:spPr>
          <a:xfrm flipV="1">
            <a:off x="1246931" y="4295513"/>
            <a:ext cx="112753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96EEB90-B75A-4963-985E-D026D8202B27}"/>
              </a:ext>
            </a:extLst>
          </p:cNvPr>
          <p:cNvCxnSpPr>
            <a:stCxn id="1032" idx="3"/>
          </p:cNvCxnSpPr>
          <p:nvPr/>
        </p:nvCxnSpPr>
        <p:spPr>
          <a:xfrm>
            <a:off x="1346186" y="5967048"/>
            <a:ext cx="9856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0A2B2F-64BE-4FB6-AF1E-F7958F90C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190AD-5C63-4F21-82D2-D3FB5F1A32D2}" type="slidenum">
              <a:rPr lang="en-US" smtClean="0"/>
              <a:t>9</a:t>
            </a:fld>
            <a:endParaRPr 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DDEDEC0-E46D-42DC-A868-35A00440E41A}"/>
              </a:ext>
            </a:extLst>
          </p:cNvPr>
          <p:cNvSpPr/>
          <p:nvPr/>
        </p:nvSpPr>
        <p:spPr>
          <a:xfrm>
            <a:off x="5954803" y="3098268"/>
            <a:ext cx="1200935" cy="9688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PKNU President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BE1FB3F-1C1C-4F5C-B0FE-1442BFD8D96A}"/>
              </a:ext>
            </a:extLst>
          </p:cNvPr>
          <p:cNvCxnSpPr>
            <a:cxnSpLocks/>
            <a:stCxn id="1036" idx="3"/>
            <a:endCxn id="19" idx="2"/>
          </p:cNvCxnSpPr>
          <p:nvPr/>
        </p:nvCxnSpPr>
        <p:spPr>
          <a:xfrm>
            <a:off x="3045512" y="1319709"/>
            <a:ext cx="2909291" cy="2262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10B4DCE-D29F-4752-8D5C-3F04CD410520}"/>
              </a:ext>
            </a:extLst>
          </p:cNvPr>
          <p:cNvCxnSpPr>
            <a:stCxn id="13" idx="3"/>
            <a:endCxn id="19" idx="2"/>
          </p:cNvCxnSpPr>
          <p:nvPr/>
        </p:nvCxnSpPr>
        <p:spPr>
          <a:xfrm>
            <a:off x="3411080" y="2606436"/>
            <a:ext cx="2543723" cy="976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132E3EA-C099-4206-A2A2-EC055C34BF05}"/>
              </a:ext>
            </a:extLst>
          </p:cNvPr>
          <p:cNvCxnSpPr>
            <a:stCxn id="1042" idx="3"/>
            <a:endCxn id="19" idx="2"/>
          </p:cNvCxnSpPr>
          <p:nvPr/>
        </p:nvCxnSpPr>
        <p:spPr>
          <a:xfrm flipV="1">
            <a:off x="3297759" y="3582683"/>
            <a:ext cx="2657044" cy="645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47FEB8B-6CD9-4206-8A97-B087B3F5214C}"/>
              </a:ext>
            </a:extLst>
          </p:cNvPr>
          <p:cNvCxnSpPr>
            <a:stCxn id="16" idx="3"/>
            <a:endCxn id="19" idx="2"/>
          </p:cNvCxnSpPr>
          <p:nvPr/>
        </p:nvCxnSpPr>
        <p:spPr>
          <a:xfrm flipV="1">
            <a:off x="3169857" y="3582683"/>
            <a:ext cx="2784946" cy="2561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670B86EF-E27A-495C-BA9C-8965267B09C3}"/>
              </a:ext>
            </a:extLst>
          </p:cNvPr>
          <p:cNvSpPr/>
          <p:nvPr/>
        </p:nvSpPr>
        <p:spPr>
          <a:xfrm>
            <a:off x="4030110" y="2007059"/>
            <a:ext cx="357052" cy="44413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곱하기 기호 24">
            <a:extLst>
              <a:ext uri="{FF2B5EF4-FFF2-40B4-BE49-F238E27FC236}">
                <a16:creationId xmlns:a16="http://schemas.microsoft.com/office/drawing/2014/main" id="{B149FD0C-465E-4A55-ADE9-28BB2077D106}"/>
              </a:ext>
            </a:extLst>
          </p:cNvPr>
          <p:cNvSpPr/>
          <p:nvPr/>
        </p:nvSpPr>
        <p:spPr>
          <a:xfrm>
            <a:off x="3903596" y="2635888"/>
            <a:ext cx="357052" cy="44413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곱하기 기호 25">
            <a:extLst>
              <a:ext uri="{FF2B5EF4-FFF2-40B4-BE49-F238E27FC236}">
                <a16:creationId xmlns:a16="http://schemas.microsoft.com/office/drawing/2014/main" id="{EEC7ACC4-1044-44A3-AC26-9A92AC5C56C5}"/>
              </a:ext>
            </a:extLst>
          </p:cNvPr>
          <p:cNvSpPr/>
          <p:nvPr/>
        </p:nvSpPr>
        <p:spPr>
          <a:xfrm>
            <a:off x="3957269" y="3776596"/>
            <a:ext cx="357052" cy="44413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곱하기 기호 26">
            <a:extLst>
              <a:ext uri="{FF2B5EF4-FFF2-40B4-BE49-F238E27FC236}">
                <a16:creationId xmlns:a16="http://schemas.microsoft.com/office/drawing/2014/main" id="{0A7BFD7B-EB22-4055-ABC1-9F5338AD08FE}"/>
              </a:ext>
            </a:extLst>
          </p:cNvPr>
          <p:cNvSpPr/>
          <p:nvPr/>
        </p:nvSpPr>
        <p:spPr>
          <a:xfrm>
            <a:off x="4325889" y="4707072"/>
            <a:ext cx="357052" cy="44413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215AF0-94BA-4645-BF34-A3D032589DE3}"/>
              </a:ext>
            </a:extLst>
          </p:cNvPr>
          <p:cNvSpPr txBox="1"/>
          <p:nvPr/>
        </p:nvSpPr>
        <p:spPr>
          <a:xfrm>
            <a:off x="2545952" y="1556322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SE: Staff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7812B8-30B9-4185-8195-39E02CF3C74E}"/>
              </a:ext>
            </a:extLst>
          </p:cNvPr>
          <p:cNvSpPr txBox="1"/>
          <p:nvPr/>
        </p:nvSpPr>
        <p:spPr>
          <a:xfrm>
            <a:off x="2532329" y="2853739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SE: Staff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143844-2444-4F8A-8D9A-B8522B78FB93}"/>
              </a:ext>
            </a:extLst>
          </p:cNvPr>
          <p:cNvSpPr txBox="1"/>
          <p:nvPr/>
        </p:nvSpPr>
        <p:spPr>
          <a:xfrm>
            <a:off x="2477281" y="446548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SE: Staff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840933-EAE9-4620-941D-6BE2864E2EAD}"/>
              </a:ext>
            </a:extLst>
          </p:cNvPr>
          <p:cNvSpPr txBox="1"/>
          <p:nvPr/>
        </p:nvSpPr>
        <p:spPr>
          <a:xfrm>
            <a:off x="2532327" y="6292691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SE: Staff</a:t>
            </a:r>
          </a:p>
        </p:txBody>
      </p:sp>
    </p:spTree>
    <p:extLst>
      <p:ext uri="{BB962C8B-B14F-4D97-AF65-F5344CB8AC3E}">
        <p14:creationId xmlns:p14="http://schemas.microsoft.com/office/powerpoint/2010/main" val="4061210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2136</TotalTime>
  <Words>1338</Words>
  <Application>Microsoft Office PowerPoint</Application>
  <PresentationFormat>와이드스크린</PresentationFormat>
  <Paragraphs>384</Paragraphs>
  <Slides>38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맑은 고딕</vt:lpstr>
      <vt:lpstr>Arial</vt:lpstr>
      <vt:lpstr>Baskerville Old Face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PKNU</dc:creator>
  <cp:lastModifiedBy>PKNU</cp:lastModifiedBy>
  <cp:revision>81</cp:revision>
  <cp:lastPrinted>2021-01-13T04:11:41Z</cp:lastPrinted>
  <dcterms:created xsi:type="dcterms:W3CDTF">2021-01-07T04:04:04Z</dcterms:created>
  <dcterms:modified xsi:type="dcterms:W3CDTF">2021-01-13T04:12:30Z</dcterms:modified>
</cp:coreProperties>
</file>